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62"/>
  </p:notesMasterIdLst>
  <p:sldIdLst>
    <p:sldId id="256" r:id="rId2"/>
    <p:sldId id="257" r:id="rId3"/>
    <p:sldId id="258" r:id="rId4"/>
    <p:sldId id="259" r:id="rId5"/>
    <p:sldId id="308" r:id="rId6"/>
    <p:sldId id="268" r:id="rId7"/>
    <p:sldId id="263" r:id="rId8"/>
    <p:sldId id="264" r:id="rId9"/>
    <p:sldId id="265" r:id="rId10"/>
    <p:sldId id="266" r:id="rId11"/>
    <p:sldId id="307" r:id="rId12"/>
    <p:sldId id="267" r:id="rId13"/>
    <p:sldId id="316" r:id="rId14"/>
    <p:sldId id="317" r:id="rId15"/>
    <p:sldId id="318" r:id="rId16"/>
    <p:sldId id="271" r:id="rId17"/>
    <p:sldId id="272" r:id="rId18"/>
    <p:sldId id="273" r:id="rId19"/>
    <p:sldId id="296" r:id="rId20"/>
    <p:sldId id="274" r:id="rId21"/>
    <p:sldId id="275" r:id="rId22"/>
    <p:sldId id="276" r:id="rId23"/>
    <p:sldId id="309" r:id="rId24"/>
    <p:sldId id="277" r:id="rId25"/>
    <p:sldId id="278" r:id="rId26"/>
    <p:sldId id="310" r:id="rId27"/>
    <p:sldId id="279" r:id="rId28"/>
    <p:sldId id="280" r:id="rId29"/>
    <p:sldId id="297" r:id="rId30"/>
    <p:sldId id="281" r:id="rId31"/>
    <p:sldId id="298" r:id="rId32"/>
    <p:sldId id="282" r:id="rId33"/>
    <p:sldId id="299" r:id="rId34"/>
    <p:sldId id="300" r:id="rId35"/>
    <p:sldId id="301" r:id="rId36"/>
    <p:sldId id="284" r:id="rId37"/>
    <p:sldId id="293" r:id="rId38"/>
    <p:sldId id="294" r:id="rId39"/>
    <p:sldId id="295" r:id="rId40"/>
    <p:sldId id="285" r:id="rId41"/>
    <p:sldId id="286" r:id="rId42"/>
    <p:sldId id="287" r:id="rId43"/>
    <p:sldId id="288" r:id="rId44"/>
    <p:sldId id="289" r:id="rId45"/>
    <p:sldId id="290" r:id="rId46"/>
    <p:sldId id="291" r:id="rId47"/>
    <p:sldId id="292" r:id="rId48"/>
    <p:sldId id="302" r:id="rId49"/>
    <p:sldId id="303" r:id="rId50"/>
    <p:sldId id="304" r:id="rId51"/>
    <p:sldId id="305" r:id="rId52"/>
    <p:sldId id="314" r:id="rId53"/>
    <p:sldId id="312" r:id="rId54"/>
    <p:sldId id="315" r:id="rId55"/>
    <p:sldId id="269" r:id="rId56"/>
    <p:sldId id="270" r:id="rId57"/>
    <p:sldId id="306" r:id="rId58"/>
    <p:sldId id="260" r:id="rId59"/>
    <p:sldId id="261" r:id="rId60"/>
    <p:sldId id="262" r:id="rId61"/>
  </p:sldIdLst>
  <p:sldSz cx="12192000" cy="6858000"/>
  <p:notesSz cx="6858000" cy="9144000"/>
  <p:embeddedFontLst>
    <p:embeddedFont>
      <p:font typeface="Cambria Math" panose="02040503050406030204" pitchFamily="18" charset="0"/>
      <p:regular r:id="rId63"/>
    </p:embeddedFont>
    <p:embeddedFont>
      <p:font typeface="Wingdings 2" panose="05020102010507070707" pitchFamily="18" charset="2"/>
      <p:regular r:id="rId6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F007B"/>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80" autoAdjust="0"/>
    <p:restoredTop sz="91084" autoAdjust="0"/>
  </p:normalViewPr>
  <p:slideViewPr>
    <p:cSldViewPr snapToGrid="0">
      <p:cViewPr varScale="1">
        <p:scale>
          <a:sx n="100" d="100"/>
          <a:sy n="100" d="100"/>
        </p:scale>
        <p:origin x="1134" y="96"/>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56E9EB67-D471-4AAA-966B-82A8A9DB4982}" type="datetimeFigureOut">
              <a:rPr lang="zh-CN" altLang="en-US" smtClean="0"/>
              <a:pPr/>
              <a:t>2022/4/14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62307351-DFF5-46A5-8276-46FD1071D81A}" type="slidenum">
              <a:rPr lang="zh-CN" altLang="en-US" smtClean="0"/>
              <a:pPr/>
              <a:t>‹#›</a:t>
            </a:fld>
            <a:endParaRPr lang="zh-CN" altLang="en-US" dirty="0"/>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2806200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211936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16</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437290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19</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269058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22</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23</a:t>
            </a:fld>
            <a:endParaRPr lang="zh-CN" altLang="en-US"/>
          </a:p>
        </p:txBody>
      </p:sp>
    </p:spTree>
    <p:extLst>
      <p:ext uri="{BB962C8B-B14F-4D97-AF65-F5344CB8AC3E}">
        <p14:creationId xmlns:p14="http://schemas.microsoft.com/office/powerpoint/2010/main" val="2746181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24</a:t>
            </a:fld>
            <a:endParaRPr lang="zh-CN" altLang="en-US"/>
          </a:p>
        </p:txBody>
      </p:sp>
    </p:spTree>
    <p:extLst>
      <p:ext uri="{BB962C8B-B14F-4D97-AF65-F5344CB8AC3E}">
        <p14:creationId xmlns:p14="http://schemas.microsoft.com/office/powerpoint/2010/main" val="3225616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25</a:t>
            </a:fld>
            <a:endParaRPr lang="zh-CN" altLang="en-US"/>
          </a:p>
        </p:txBody>
      </p:sp>
    </p:spTree>
    <p:extLst>
      <p:ext uri="{BB962C8B-B14F-4D97-AF65-F5344CB8AC3E}">
        <p14:creationId xmlns:p14="http://schemas.microsoft.com/office/powerpoint/2010/main" val="2970793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26</a:t>
            </a:fld>
            <a:endParaRPr lang="zh-CN" altLang="en-US"/>
          </a:p>
        </p:txBody>
      </p:sp>
    </p:spTree>
    <p:extLst>
      <p:ext uri="{BB962C8B-B14F-4D97-AF65-F5344CB8AC3E}">
        <p14:creationId xmlns:p14="http://schemas.microsoft.com/office/powerpoint/2010/main" val="3037331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27</a:t>
            </a:fld>
            <a:endParaRPr lang="zh-CN" altLang="en-US"/>
          </a:p>
        </p:txBody>
      </p:sp>
    </p:spTree>
    <p:extLst>
      <p:ext uri="{BB962C8B-B14F-4D97-AF65-F5344CB8AC3E}">
        <p14:creationId xmlns:p14="http://schemas.microsoft.com/office/powerpoint/2010/main" val="171559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29</a:t>
            </a:fld>
            <a:endParaRPr lang="zh-CN" altLang="en-US"/>
          </a:p>
        </p:txBody>
      </p:sp>
    </p:spTree>
    <p:extLst>
      <p:ext uri="{BB962C8B-B14F-4D97-AF65-F5344CB8AC3E}">
        <p14:creationId xmlns:p14="http://schemas.microsoft.com/office/powerpoint/2010/main" val="2182500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30</a:t>
            </a:fld>
            <a:endParaRPr lang="zh-CN" altLang="en-US"/>
          </a:p>
        </p:txBody>
      </p:sp>
    </p:spTree>
    <p:extLst>
      <p:ext uri="{BB962C8B-B14F-4D97-AF65-F5344CB8AC3E}">
        <p14:creationId xmlns:p14="http://schemas.microsoft.com/office/powerpoint/2010/main" val="1269379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31</a:t>
            </a:fld>
            <a:endParaRPr lang="zh-CN" altLang="en-US"/>
          </a:p>
        </p:txBody>
      </p:sp>
    </p:spTree>
    <p:extLst>
      <p:ext uri="{BB962C8B-B14F-4D97-AF65-F5344CB8AC3E}">
        <p14:creationId xmlns:p14="http://schemas.microsoft.com/office/powerpoint/2010/main" val="504222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32</a:t>
            </a:fld>
            <a:endParaRPr lang="zh-CN" altLang="en-US"/>
          </a:p>
        </p:txBody>
      </p:sp>
    </p:spTree>
    <p:extLst>
      <p:ext uri="{BB962C8B-B14F-4D97-AF65-F5344CB8AC3E}">
        <p14:creationId xmlns:p14="http://schemas.microsoft.com/office/powerpoint/2010/main" val="1899681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a:t>
            </a:fld>
            <a:endParaRPr lang="zh-CN" altLang="en-US"/>
          </a:p>
        </p:txBody>
      </p:sp>
    </p:spTree>
    <p:extLst>
      <p:ext uri="{BB962C8B-B14F-4D97-AF65-F5344CB8AC3E}">
        <p14:creationId xmlns:p14="http://schemas.microsoft.com/office/powerpoint/2010/main" val="1634179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33</a:t>
            </a:fld>
            <a:endParaRPr lang="zh-CN" altLang="en-US"/>
          </a:p>
        </p:txBody>
      </p:sp>
    </p:spTree>
    <p:extLst>
      <p:ext uri="{BB962C8B-B14F-4D97-AF65-F5344CB8AC3E}">
        <p14:creationId xmlns:p14="http://schemas.microsoft.com/office/powerpoint/2010/main" val="31852405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34</a:t>
            </a:fld>
            <a:endParaRPr lang="zh-CN" altLang="en-US"/>
          </a:p>
        </p:txBody>
      </p:sp>
    </p:spTree>
    <p:extLst>
      <p:ext uri="{BB962C8B-B14F-4D97-AF65-F5344CB8AC3E}">
        <p14:creationId xmlns:p14="http://schemas.microsoft.com/office/powerpoint/2010/main" val="3122965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35</a:t>
            </a:fld>
            <a:endParaRPr lang="zh-CN" altLang="en-US"/>
          </a:p>
        </p:txBody>
      </p:sp>
    </p:spTree>
    <p:extLst>
      <p:ext uri="{BB962C8B-B14F-4D97-AF65-F5344CB8AC3E}">
        <p14:creationId xmlns:p14="http://schemas.microsoft.com/office/powerpoint/2010/main" val="1164142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A6A10C-66AC-44BA-A219-88E5B56C3730}" type="slidenum">
              <a:rPr lang="zh-CN" altLang="en-US" smtClean="0"/>
              <a:t>36</a:t>
            </a:fld>
            <a:endParaRPr lang="zh-CN" altLang="en-US"/>
          </a:p>
        </p:txBody>
      </p:sp>
    </p:spTree>
    <p:extLst>
      <p:ext uri="{BB962C8B-B14F-4D97-AF65-F5344CB8AC3E}">
        <p14:creationId xmlns:p14="http://schemas.microsoft.com/office/powerpoint/2010/main" val="19187669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37</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38</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39</a:t>
            </a:fld>
            <a:endParaRPr lang="zh-CN" altLang="en-US"/>
          </a:p>
        </p:txBody>
      </p:sp>
    </p:spTree>
    <p:extLst>
      <p:ext uri="{BB962C8B-B14F-4D97-AF65-F5344CB8AC3E}">
        <p14:creationId xmlns:p14="http://schemas.microsoft.com/office/powerpoint/2010/main" val="22076797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x-none"/>
          </a:p>
        </p:txBody>
      </p:sp>
      <p:sp>
        <p:nvSpPr>
          <p:cNvPr id="4" name="Slide Number Placeholder 3"/>
          <p:cNvSpPr>
            <a:spLocks noGrp="1"/>
          </p:cNvSpPr>
          <p:nvPr>
            <p:ph type="sldNum" sz="quarter" idx="5"/>
          </p:nvPr>
        </p:nvSpPr>
        <p:spPr/>
        <p:txBody>
          <a:bodyPr/>
          <a:lstStyle/>
          <a:p>
            <a:fld id="{96DEF5C9-177F-0C45-AA76-662223365ACF}" type="slidenum">
              <a:rPr lang="x-none" smtClean="0"/>
              <a:t>40</a:t>
            </a:fld>
            <a:endParaRPr lang="x-none"/>
          </a:p>
        </p:txBody>
      </p:sp>
    </p:spTree>
    <p:extLst>
      <p:ext uri="{BB962C8B-B14F-4D97-AF65-F5344CB8AC3E}">
        <p14:creationId xmlns:p14="http://schemas.microsoft.com/office/powerpoint/2010/main" val="32025029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41</a:t>
            </a:fld>
            <a:endParaRPr lang="x-none"/>
          </a:p>
        </p:txBody>
      </p:sp>
    </p:spTree>
    <p:extLst>
      <p:ext uri="{BB962C8B-B14F-4D97-AF65-F5344CB8AC3E}">
        <p14:creationId xmlns:p14="http://schemas.microsoft.com/office/powerpoint/2010/main" val="840323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42</a:t>
            </a:fld>
            <a:endParaRPr lang="x-none"/>
          </a:p>
        </p:txBody>
      </p:sp>
    </p:spTree>
    <p:extLst>
      <p:ext uri="{BB962C8B-B14F-4D97-AF65-F5344CB8AC3E}">
        <p14:creationId xmlns:p14="http://schemas.microsoft.com/office/powerpoint/2010/main" val="808522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a:t>
            </a:fld>
            <a:endParaRPr lang="zh-CN" altLang="en-US"/>
          </a:p>
        </p:txBody>
      </p:sp>
    </p:spTree>
    <p:extLst>
      <p:ext uri="{BB962C8B-B14F-4D97-AF65-F5344CB8AC3E}">
        <p14:creationId xmlns:p14="http://schemas.microsoft.com/office/powerpoint/2010/main" val="3897373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43</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44</a:t>
            </a:fld>
            <a:endParaRPr lang="x-none"/>
          </a:p>
        </p:txBody>
      </p:sp>
    </p:spTree>
    <p:extLst>
      <p:ext uri="{BB962C8B-B14F-4D97-AF65-F5344CB8AC3E}">
        <p14:creationId xmlns:p14="http://schemas.microsoft.com/office/powerpoint/2010/main" val="25355679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45</a:t>
            </a:fld>
            <a:endParaRPr lang="x-none"/>
          </a:p>
        </p:txBody>
      </p:sp>
    </p:spTree>
    <p:extLst>
      <p:ext uri="{BB962C8B-B14F-4D97-AF65-F5344CB8AC3E}">
        <p14:creationId xmlns:p14="http://schemas.microsoft.com/office/powerpoint/2010/main" val="3147259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46</a:t>
            </a:fld>
            <a:endParaRPr lang="x-none"/>
          </a:p>
        </p:txBody>
      </p:sp>
    </p:spTree>
    <p:extLst>
      <p:ext uri="{BB962C8B-B14F-4D97-AF65-F5344CB8AC3E}">
        <p14:creationId xmlns:p14="http://schemas.microsoft.com/office/powerpoint/2010/main" val="1241894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47</a:t>
            </a:fld>
            <a:endParaRPr lang="x-none"/>
          </a:p>
        </p:txBody>
      </p:sp>
    </p:spTree>
    <p:extLst>
      <p:ext uri="{BB962C8B-B14F-4D97-AF65-F5344CB8AC3E}">
        <p14:creationId xmlns:p14="http://schemas.microsoft.com/office/powerpoint/2010/main" val="178723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48</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49</a:t>
            </a:fld>
            <a:endParaRPr lang="x-none"/>
          </a:p>
        </p:txBody>
      </p:sp>
    </p:spTree>
    <p:extLst>
      <p:ext uri="{BB962C8B-B14F-4D97-AF65-F5344CB8AC3E}">
        <p14:creationId xmlns:p14="http://schemas.microsoft.com/office/powerpoint/2010/main" val="12166620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50</a:t>
            </a:fld>
            <a:endParaRPr lang="x-none"/>
          </a:p>
        </p:txBody>
      </p:sp>
    </p:spTree>
    <p:extLst>
      <p:ext uri="{BB962C8B-B14F-4D97-AF65-F5344CB8AC3E}">
        <p14:creationId xmlns:p14="http://schemas.microsoft.com/office/powerpoint/2010/main" val="5441105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51</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52</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53</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54</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55</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56</a:t>
            </a:fld>
            <a:endParaRPr lang="zh-CN" altLang="en-US"/>
          </a:p>
        </p:txBody>
      </p:sp>
    </p:spTree>
    <p:extLst>
      <p:ext uri="{BB962C8B-B14F-4D97-AF65-F5344CB8AC3E}">
        <p14:creationId xmlns:p14="http://schemas.microsoft.com/office/powerpoint/2010/main" val="34730888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57</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58</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59</a:t>
            </a:fld>
            <a:endParaRPr lang="zh-CN" altLang="en-US"/>
          </a:p>
        </p:txBody>
      </p:sp>
    </p:spTree>
    <p:extLst>
      <p:ext uri="{BB962C8B-B14F-4D97-AF65-F5344CB8AC3E}">
        <p14:creationId xmlns:p14="http://schemas.microsoft.com/office/powerpoint/2010/main" val="33853351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60</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242401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76313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645457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2022/4/14</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F23CA0D0-9D1B-42F3-82CF-0268705346EB}" type="datetimeFigureOut">
              <a:rPr lang="zh-CN" altLang="en-US" smtClean="0"/>
              <a:pPr/>
              <a:t>2022/4/14</a:t>
            </a:fld>
            <a:endParaRPr lang="zh-CN" alt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pPr/>
              <a:t>‹#›</a:t>
            </a:fld>
            <a:endParaRPr lang="zh-CN" altLang="en-US" dirty="0"/>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notesSlide" Target="../notesSlides/notesSlide16.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wmf"/><Relationship Id="rId5" Type="http://schemas.openxmlformats.org/officeDocument/2006/relationships/oleObject" Target="../embeddings/oleObject1.bin"/><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7.w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18.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8.wmf"/><Relationship Id="rId5" Type="http://schemas.openxmlformats.org/officeDocument/2006/relationships/oleObject" Target="../embeddings/oleObject4.bin"/><Relationship Id="rId10" Type="http://schemas.openxmlformats.org/officeDocument/2006/relationships/image" Target="../media/image20.wmf"/><Relationship Id="rId4" Type="http://schemas.openxmlformats.org/officeDocument/2006/relationships/image" Target="../media/image21.jpeg"/><Relationship Id="rId9"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2.wmf"/><Relationship Id="rId5" Type="http://schemas.openxmlformats.org/officeDocument/2006/relationships/oleObject" Target="../embeddings/oleObject7.bin"/><Relationship Id="rId4" Type="http://schemas.openxmlformats.org/officeDocument/2006/relationships/image" Target="../media/image130.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4.w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7.wmf"/><Relationship Id="rId5" Type="http://schemas.openxmlformats.org/officeDocument/2006/relationships/oleObject" Target="../embeddings/oleObject9.bin"/><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0.wmf"/><Relationship Id="rId5" Type="http://schemas.openxmlformats.org/officeDocument/2006/relationships/oleObject" Target="../embeddings/oleObject11.bin"/><Relationship Id="rId4" Type="http://schemas.openxmlformats.org/officeDocument/2006/relationships/image" Target="../media/image29.w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notesSlide" Target="../notesSlides/notesSlide27.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1.wmf"/><Relationship Id="rId5" Type="http://schemas.openxmlformats.org/officeDocument/2006/relationships/oleObject" Target="../embeddings/oleObject12.bin"/><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notesSlide" Target="../notesSlides/notesSlide28.xml"/><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4.wmf"/><Relationship Id="rId5" Type="http://schemas.openxmlformats.org/officeDocument/2006/relationships/oleObject" Target="../embeddings/oleObject14.bin"/><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7.wmf"/><Relationship Id="rId5" Type="http://schemas.openxmlformats.org/officeDocument/2006/relationships/oleObject" Target="../embeddings/oleObject16.bin"/><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4.jpg"/><Relationship Id="rId4" Type="http://schemas.openxmlformats.org/officeDocument/2006/relationships/image" Target="../media/image43.jpg"/></Relationships>
</file>

<file path=ppt/slides/_rels/slide4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7.jpg"/><Relationship Id="rId4" Type="http://schemas.openxmlformats.org/officeDocument/2006/relationships/image" Target="../media/image46.jpg"/></Relationships>
</file>

<file path=ppt/slides/_rels/slide4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2.jpg"/><Relationship Id="rId4" Type="http://schemas.openxmlformats.org/officeDocument/2006/relationships/image" Target="../media/image51.jp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5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dirty="0">
                <a:solidFill>
                  <a:prstClr val="white"/>
                </a:solidFill>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所有乘客在登机前都是排好队的，且不存在迟到情况。 </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the passengers have lined up before boarding, and none of them would be late.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所有乘客都不愿意错过飞机。对于排队来说，因为过道宽度只能一个人同时通过，乘客在登机过程中的顺序是不变的。</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is reasonable because passengers all don’t want to miss the plane. And as for the queuing, according to that the aisle is only wide enough for one passenger, it’s reasonable that they keep in the same sequence all the time.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rPr>
                  <a:t>在一个特定单元格中，乘客速度是一个常量。</a:t>
                </a:r>
                <a:endParaRPr kumimoji="0" lang="en-US" altLang="zh-CN"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err="1">
                    <a:ln>
                      <a:noFill/>
                    </a:ln>
                    <a:solidFill>
                      <a:srgbClr val="13009C"/>
                    </a:solidFill>
                    <a:effectLst/>
                    <a:uLnTx/>
                    <a:uFillTx/>
                    <a:latin typeface="Times New Roman" panose="02020603050405020304" pitchFamily="18" charset="0"/>
                    <a:ea typeface="宋体" panose="02010600030101010101" pitchFamily="2" charset="-122"/>
                    <a:cs typeface="Times New Roman" panose="02020603050405020304" pitchFamily="18" charset="0"/>
                  </a:rPr>
                  <a:t>particularrtain</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宋体" panose="02010600030101010101" pitchFamily="2" charset="-122"/>
                    <a:cs typeface="Times New Roman" panose="02020603050405020304" pitchFamily="18" charset="0"/>
                  </a:rPr>
                  <a:t> cell, </a:t>
                </a:r>
                <a14:m>
                  <m:oMath xmlns:m="http://schemas.openxmlformats.org/officeDocument/2006/math">
                    <m:r>
                      <a:rPr kumimoji="0" lang="en-US" altLang="zh-CN" sz="1500" b="1" i="1" u="none" strike="noStrike" kern="1200" cap="none" spc="0" normalizeH="0" baseline="0" noProof="0" smtClean="0">
                        <a:ln>
                          <a:noFill/>
                        </a:ln>
                        <a:solidFill>
                          <a:srgbClr val="13009C"/>
                        </a:solidFill>
                        <a:effectLst/>
                        <a:uLnTx/>
                        <a:uFillTx/>
                        <a:latin typeface="Cambria Math" panose="02040503050406030204" pitchFamily="18" charset="0"/>
                        <a:ea typeface="等线" panose="02010600030101010101" pitchFamily="2" charset="-122"/>
                        <a:cs typeface="Times New Roman" panose="02020603050405020304" pitchFamily="18" charset="0"/>
                      </a:rPr>
                      <m:t>𝒗</m:t>
                    </m:r>
                  </m:oMath>
                </a14:m>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宋体" panose="02010600030101010101" pitchFamily="2" charset="-122"/>
                    <a:cs typeface="Times New Roman" panose="02020603050405020304" pitchFamily="18" charset="0"/>
                  </a:rPr>
                  <a:t> is a fixed value.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这条看似违背了之后与时间有关的速度，但其维护了模型的离散</a:t>
                </a:r>
                <a:r>
                  <a:rPr lang="zh-CN" altLang="en-US" sz="1500" dirty="0">
                    <a:ea typeface="宋体" panose="02010600030101010101" pitchFamily="2" charset="-122"/>
                    <a:cs typeface="Times New Roman" panose="02020603050405020304" pitchFamily="18" charset="0"/>
                  </a:rPr>
                  <a:t>性</a:t>
                </a: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a:t>
                </a:r>
                <a:endParaRPr kumimoji="0" lang="en-US" altLang="zh-CN"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assumption is proposed to ensure the discreteness of the model.</a:t>
                </a:r>
                <a:endParaRPr kumimoji="0" lang="en-US" altLang="zh-CN" sz="15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但它只在计算距离时有用</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But only used to calculate distance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在同一个单元格中，速度变化不大，并且平均速度与我们所用的平均值大约相等。</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The velocity wouldn’t change much in a particular cell, and the actual average speed is approximately equal to the average we’ve made</a:t>
                </a:r>
              </a:p>
              <a:p>
                <a:pPr>
                  <a:buFont typeface="Wingdings" panose="05000000000000000000" pitchFamily="2" charset="2"/>
                  <a:buChar char="p"/>
                </a:pPr>
                <a:endParaRPr lang="zh-CN" altLang="en-US" sz="1500" dirty="0"/>
              </a:p>
            </p:txBody>
          </p:sp>
        </mc:Choice>
        <mc:Fallback>
          <p:sp>
            <p:nvSpPr>
              <p:cNvPr id="4" name="内容占位符 3">
                <a:extLst>
                  <a:ext uri="{FF2B5EF4-FFF2-40B4-BE49-F238E27FC236}">
                    <a16:creationId xmlns:a16="http://schemas.microsoft.com/office/drawing/2014/main" id="{AE54E0F8-66F2-4F94-8954-CCEECD27F28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43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假设的解释</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The explanation for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continuous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discrete</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can be seen as a distinct </a:t>
                </a:r>
                <a:r>
                  <a:rPr lang="en-US" altLang="zh-CN" sz="1400" b="1" dirty="0">
                    <a:solidFill>
                      <a:srgbClr val="FF0000"/>
                    </a:solidFill>
                    <a:latin typeface="Times New Roman" panose="02020603050405020304" pitchFamily="18" charset="0"/>
                    <a:cs typeface="Times New Roman" panose="02020603050405020304" pitchFamily="18" charset="0"/>
                  </a:rPr>
                  <a:t>point</a:t>
                </a:r>
                <a:r>
                  <a:rPr lang="en-US" altLang="zh-CN" sz="1400" dirty="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Tree>
    <p:extLst>
      <p:ext uri="{BB962C8B-B14F-4D97-AF65-F5344CB8AC3E}">
        <p14:creationId xmlns:p14="http://schemas.microsoft.com/office/powerpoint/2010/main" val="1766177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对于标准单位制中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秒的一段时间，我们定义拟合中的实际时间 </a:t>
                </a:r>
                <a14:m>
                  <m:oMath xmlns:m="http://schemas.openxmlformats.org/officeDocument/2006/math">
                    <m:sSup>
                      <m:sSup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，换言之，</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秒中包含多少个</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秒。这种标准化时间不会改变相对的最优策略，还可以简化模型。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For a period of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in SI, we define the actual simulation time as </a:t>
                </a:r>
                <a14:m>
                  <m:oMath xmlns:m="http://schemas.openxmlformats.org/officeDocument/2006/math">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which literally represents how many </a:t>
                </a:r>
                <a14:m>
                  <m:oMath xmlns:m="http://schemas.openxmlformats.org/officeDocument/2006/math">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consists of. This kind of </a:t>
                </a:r>
                <a:r>
                  <a:rPr kumimoji="0" lang="en-US" altLang="zh-CN" sz="1500" b="0" i="0" u="none" strike="noStrike" kern="1200" cap="none" spc="0" normalizeH="0" baseline="0" noProof="0" dirty="0" err="1">
                    <a:ln>
                      <a:noFill/>
                    </a:ln>
                    <a:solidFill>
                      <a:prstClr val="black"/>
                    </a:solidFill>
                    <a:effectLst/>
                    <a:uLnTx/>
                    <a:uFillTx/>
                    <a:latin typeface="Times New Roman" panose="02020603050405020304" pitchFamily="18" charset="0"/>
                    <a:ea typeface="+mj-ea"/>
                    <a:cs typeface="Times New Roman" panose="02020603050405020304" pitchFamily="18" charset="0"/>
                  </a:rPr>
                  <a:t>standardised</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time 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在模型中，我们定义“速度”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所需的时间（上面定义）。因此我们可以得到以下表达式：</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(defined above)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Therefore, we can    get the formulae below:</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nvGraphicFramePr>
            <p:xfrm>
              <a:off x="194963" y="2215983"/>
              <a:ext cx="5745093" cy="454152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l-GR" altLang="zh-CN" sz="1600" i="1" smtClean="0">
                                        <a:solidFill>
                                          <a:schemeClr val="tx1"/>
                                        </a:solidFill>
                                        <a:latin typeface="Cambria Math" panose="02040503050406030204" pitchFamily="18" charset="0"/>
                                      </a:rPr>
                                    </m:ctrlPr>
                                  </m:sSubPr>
                                  <m:e>
                                    <m:r>
                                      <m:rPr>
                                        <m:sty m:val="p"/>
                                      </m:rPr>
                                      <a:rPr lang="el-GR" altLang="zh-CN" sz="1600" i="1" smtClean="0">
                                        <a:solidFill>
                                          <a:schemeClr val="tx1"/>
                                        </a:solidFill>
                                        <a:latin typeface="Cambria Math" panose="02040503050406030204" pitchFamily="18" charset="0"/>
                                      </a:rPr>
                                      <m:t>τ</m:t>
                                    </m:r>
                                  </m:e>
                                  <m:sub>
                                    <m:r>
                                      <a:rPr lang="en-US" altLang="zh-CN" sz="1600" b="0" i="1" smtClean="0">
                                        <a:solidFill>
                                          <a:schemeClr val="tx1"/>
                                        </a:solidFill>
                                        <a:latin typeface="Cambria Math" panose="02040503050406030204" pitchFamily="18" charset="0"/>
                                      </a:rPr>
                                      <m:t>0</m:t>
                                    </m:r>
                                  </m:sub>
                                </m:sSub>
                              </m:oMath>
                            </m:oMathPara>
                          </a14:m>
                          <a:endParaRPr lang="zh-CN" altLang="en-US" sz="1600" dirty="0">
                            <a:solidFill>
                              <a:schemeClr val="tx1"/>
                            </a:solidFill>
                            <a:latin typeface="宋体" panose="02010600030101010101" pitchFamily="2" charset="-122"/>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simulation interval taken in our model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l-GR" altLang="zh-CN" sz="1600" dirty="0">
                              <a:solidFill>
                                <a:schemeClr val="tx1"/>
                              </a:solidFill>
                              <a:latin typeface="Times New Roman" panose="02020603050405020304" pitchFamily="18" charset="0"/>
                              <a:cs typeface="Times New Roman" panose="02020603050405020304" pitchFamily="18" charset="0"/>
                            </a:rPr>
                            <a:t>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simulation time step</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cells in the observable area</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current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width of each 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N</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number of passengers on the plane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𝑣</m:t>
                                    </m:r>
                                  </m:e>
                                  <m:sub>
                                    <m:r>
                                      <a:rPr lang="en-US" altLang="zh-CN" sz="1600" b="0" i="1" smtClean="0">
                                        <a:solidFill>
                                          <a:schemeClr val="tx1"/>
                                        </a:solidFill>
                                        <a:latin typeface="Cambria Math" panose="02040503050406030204" pitchFamily="18" charset="0"/>
                                      </a:rPr>
                                      <m:t>𝑜</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maximum walking speed of a passenger aboard</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𝐴</m:t>
                                    </m:r>
                                    <m:r>
                                      <a:rPr lang="en-US" altLang="zh-CN" sz="1600" b="0" i="1" smtClean="0">
                                        <a:solidFill>
                                          <a:schemeClr val="tx1"/>
                                        </a:solidFill>
                                        <a:latin typeface="Cambria Math" panose="02040503050406030204" pitchFamily="18" charset="0"/>
                                      </a:rPr>
                                      <m:t>)</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standard time for a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to place his luggage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𝑠</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for a passenger to horizontally move a seat’s length</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nvGraphicFramePr>
            <p:xfrm>
              <a:off x="194963" y="2215983"/>
              <a:ext cx="5745093" cy="454152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3279" r="-523684" b="-104426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simulation interval taken in our model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l-GR" altLang="zh-CN" sz="1600" dirty="0">
                              <a:solidFill>
                                <a:schemeClr val="tx1"/>
                              </a:solidFill>
                              <a:latin typeface="Times New Roman" panose="02020603050405020304" pitchFamily="18" charset="0"/>
                              <a:cs typeface="Times New Roman" panose="02020603050405020304" pitchFamily="18" charset="0"/>
                            </a:rPr>
                            <a:t>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simulation time step</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cells in the observable area</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current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width of each 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57912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N</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number of passengers on the plane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579120">
                    <a:tc>
                      <a:txBody>
                        <a:bodyPr/>
                        <a:lstStyle/>
                        <a:p>
                          <a:endParaRPr lang="zh-CN"/>
                        </a:p>
                      </a:txBody>
                      <a:tcPr>
                        <a:blipFill>
                          <a:blip r:embed="rId3"/>
                          <a:stretch>
                            <a:fillRect l="-658" t="-487368" r="-523684" b="-2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maximum walking speed of a passenger aboard</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579120">
                    <a:tc>
                      <a:txBody>
                        <a:bodyPr/>
                        <a:lstStyle/>
                        <a:p>
                          <a:endParaRPr lang="zh-CN"/>
                        </a:p>
                      </a:txBody>
                      <a:tcPr>
                        <a:blipFill>
                          <a:blip r:embed="rId3"/>
                          <a:stretch>
                            <a:fillRect l="-658" t="-587368" r="-523684" b="-1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standard time for a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to place his luggage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579120">
                    <a:tc>
                      <a:txBody>
                        <a:bodyPr/>
                        <a:lstStyle/>
                        <a:p>
                          <a:endParaRPr lang="zh-CN"/>
                        </a:p>
                      </a:txBody>
                      <a:tcPr>
                        <a:blipFill>
                          <a:blip r:embed="rId3"/>
                          <a:stretch>
                            <a:fillRect l="-658" t="-687368" r="-523684" b="-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for a passenger to horizontally move a seat’s length</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nvGraphicFramePr>
            <p:xfrm>
              <a:off x="6095999" y="2375472"/>
              <a:ext cx="5745093" cy="39166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l-GR" altLang="zh-CN" sz="1600" b="0" i="1" smtClean="0">
                                        <a:solidFill>
                                          <a:schemeClr val="tx1"/>
                                        </a:solidFill>
                                        <a:latin typeface="Cambria Math" panose="02040503050406030204" pitchFamily="18" charset="0"/>
                                      </a:rPr>
                                    </m:ctrlPr>
                                  </m:sSubPr>
                                  <m:e>
                                    <m:r>
                                      <a:rPr lang="el-GR" altLang="zh-CN" sz="1600" b="0" i="1" smtClean="0">
                                        <a:solidFill>
                                          <a:schemeClr val="tx1"/>
                                        </a:solidFill>
                                        <a:latin typeface="Cambria Math" panose="02040503050406030204" pitchFamily="18" charset="0"/>
                                      </a:rPr>
                                      <m:t>𝜏</m:t>
                                    </m:r>
                                  </m:e>
                                  <m:sub>
                                    <m:r>
                                      <a:rPr lang="en-US" altLang="zh-CN" sz="1600" b="0" i="1" smtClean="0">
                                        <a:solidFill>
                                          <a:schemeClr val="tx1"/>
                                        </a:solidFill>
                                        <a:latin typeface="Cambria Math" panose="02040503050406030204" pitchFamily="18" charset="0"/>
                                      </a:rPr>
                                      <m:t>0</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a:solidFill>
                                <a:schemeClr val="tx1"/>
                              </a:solidFill>
                              <a:latin typeface="Times New Roman" panose="02020603050405020304" pitchFamily="18" charset="0"/>
                              <a:ea typeface="+mn-ea"/>
                              <a:cs typeface="Times New Roman" panose="02020603050405020304" pitchFamily="18" charset="0"/>
                            </a:rPr>
                            <a:t>模型中模拟间隔</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dirty="0">
                              <a:solidFill>
                                <a:schemeClr val="tx1"/>
                              </a:solidFill>
                              <a:latin typeface="Times New Roman" panose="02020603050405020304" pitchFamily="18" charset="0"/>
                              <a:cs typeface="Times New Roman" panose="02020603050405020304" pitchFamily="18" charset="0"/>
                            </a:rPr>
                            <a:t>τ</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模拟实际步长</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可见范围里格子数量</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a:solidFill>
                                <a:schemeClr val="tx1"/>
                              </a:solidFill>
                              <a:latin typeface="Times New Roman" panose="02020603050405020304" pitchFamily="18" charset="0"/>
                              <a:cs typeface="Times New Roman" panose="02020603050405020304" pitchFamily="18" charset="0"/>
                            </a:rPr>
                            <a:t>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a:solidFill>
                                <a:schemeClr val="tx1"/>
                              </a:solidFill>
                              <a:latin typeface="Times New Roman" panose="02020603050405020304" pitchFamily="18" charset="0"/>
                              <a:cs typeface="Times New Roman" panose="02020603050405020304" pitchFamily="18" charset="0"/>
                            </a:rPr>
                            <a:t>当前时间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格子宽度</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i="1" dirty="0" smtClean="0">
                                    <a:solidFill>
                                      <a:schemeClr val="tx1"/>
                                    </a:solidFill>
                                    <a:latin typeface="Times New Roman" panose="02020603050405020304" pitchFamily="18" charset="0"/>
                                    <a:cs typeface="Times New Roman" panose="02020603050405020304" pitchFamily="18" charset="0"/>
                                  </a:rPr>
                                  <m:t>N</m:t>
                                </m:r>
                              </m:oMath>
                            </m:oMathPara>
                          </a14:m>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飞机乘客总数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𝑣</m:t>
                                    </m:r>
                                  </m:e>
                                  <m:sub>
                                    <m:r>
                                      <a:rPr lang="en-US" altLang="zh-CN" sz="1600" b="0" i="1" smtClean="0">
                                        <a:solidFill>
                                          <a:schemeClr val="tx1"/>
                                        </a:solidFill>
                                        <a:latin typeface="Cambria Math" panose="02040503050406030204" pitchFamily="18" charset="0"/>
                                      </a:rPr>
                                      <m:t>𝑜</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机上乘客最大速度</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𝐴</m:t>
                                    </m:r>
                                    <m:r>
                                      <a:rPr lang="en-US" altLang="zh-CN" sz="1600" b="0" i="1" smtClean="0">
                                        <a:solidFill>
                                          <a:schemeClr val="tx1"/>
                                        </a:solidFill>
                                        <a:latin typeface="Cambria Math" panose="02040503050406030204" pitchFamily="18" charset="0"/>
                                      </a:rPr>
                                      <m:t>)</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i="0" dirty="0">
                              <a:solidFill>
                                <a:schemeClr val="tx1"/>
                              </a:solidFill>
                              <a:latin typeface="Times New Roman" panose="02020603050405020304" pitchFamily="18" charset="0"/>
                              <a:cs typeface="Times New Roman" panose="02020603050405020304" pitchFamily="18" charset="0"/>
                            </a:rPr>
                            <a:t>放行李的时间</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𝑠</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一个乘客水平移动一个座位距离所需时间</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3607293861"/>
                  </p:ext>
                </p:extLst>
              </p:nvPr>
            </p:nvGraphicFramePr>
            <p:xfrm>
              <a:off x="6095999" y="2375472"/>
              <a:ext cx="5745093" cy="39166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4"/>
                          <a:stretch>
                            <a:fillRect l="-658" t="-104918" r="-523684" b="-873770"/>
                          </a:stretch>
                        </a:blipFill>
                      </a:tcPr>
                    </a:tc>
                    <a:tc>
                      <a:txBody>
                        <a:bodyPr/>
                        <a:lstStyle/>
                        <a:p>
                          <a:r>
                            <a:rPr lang="zh-CN" altLang="en-US" sz="1600" b="0" i="0" u="none" strike="noStrike" kern="1200" baseline="0">
                              <a:solidFill>
                                <a:schemeClr val="tx1"/>
                              </a:solidFill>
                              <a:latin typeface="Times New Roman" panose="02020603050405020304" pitchFamily="18" charset="0"/>
                              <a:ea typeface="+mn-ea"/>
                              <a:cs typeface="Times New Roman" panose="02020603050405020304" pitchFamily="18" charset="0"/>
                            </a:rPr>
                            <a:t>模型中模拟间隔</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dirty="0">
                              <a:solidFill>
                                <a:schemeClr val="tx1"/>
                              </a:solidFill>
                              <a:latin typeface="Times New Roman" panose="02020603050405020304" pitchFamily="18" charset="0"/>
                              <a:cs typeface="Times New Roman" panose="02020603050405020304" pitchFamily="18" charset="0"/>
                            </a:rPr>
                            <a:t>τ</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模拟实际步长</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可见范围里格子数量</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a:solidFill>
                                <a:schemeClr val="tx1"/>
                              </a:solidFill>
                              <a:latin typeface="Times New Roman" panose="02020603050405020304" pitchFamily="18" charset="0"/>
                              <a:cs typeface="Times New Roman" panose="02020603050405020304" pitchFamily="18" charset="0"/>
                            </a:rPr>
                            <a:t>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a:solidFill>
                                <a:schemeClr val="tx1"/>
                              </a:solidFill>
                              <a:latin typeface="Times New Roman" panose="02020603050405020304" pitchFamily="18" charset="0"/>
                              <a:cs typeface="Times New Roman" panose="02020603050405020304" pitchFamily="18" charset="0"/>
                            </a:rPr>
                            <a:t>当前时间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格子宽度</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endParaRPr lang="zh-CN"/>
                        </a:p>
                      </a:txBody>
                      <a:tcPr>
                        <a:blipFill>
                          <a:blip r:embed="rId4"/>
                          <a:stretch>
                            <a:fillRect l="-658" t="-604918" r="-523684" b="-3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飞机乘客总数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endParaRPr lang="zh-CN"/>
                        </a:p>
                      </a:txBody>
                      <a:tcPr>
                        <a:blipFill>
                          <a:blip r:embed="rId4"/>
                          <a:stretch>
                            <a:fillRect l="-658" t="-704918" r="-523684" b="-2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机上乘客最大速度</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endParaRPr lang="zh-CN"/>
                        </a:p>
                      </a:txBody>
                      <a:tcPr>
                        <a:blipFill>
                          <a:blip r:embed="rId4"/>
                          <a:stretch>
                            <a:fillRect l="-658" t="-804918" r="-523684" b="-1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i="0" dirty="0">
                              <a:solidFill>
                                <a:schemeClr val="tx1"/>
                              </a:solidFill>
                              <a:latin typeface="Times New Roman" panose="02020603050405020304" pitchFamily="18" charset="0"/>
                              <a:cs typeface="Times New Roman" panose="02020603050405020304" pitchFamily="18" charset="0"/>
                            </a:rPr>
                            <a:t>放行李的时间</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579120">
                    <a:tc>
                      <a:txBody>
                        <a:bodyPr/>
                        <a:lstStyle/>
                        <a:p>
                          <a:endParaRPr lang="zh-CN"/>
                        </a:p>
                      </a:txBody>
                      <a:tcPr>
                        <a:blipFill>
                          <a:blip r:embed="rId4"/>
                          <a:stretch>
                            <a:fillRect l="-658" t="-581053" r="-523684" b="-11579"/>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一个乘客水平移动一个座位距离所需时间</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6943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nvGraphicFramePr>
            <p:xfrm>
              <a:off x="194963" y="2215983"/>
              <a:ext cx="5745093" cy="4550284"/>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sz="1600" i="1" smtClean="0">
                                    <a:solidFill>
                                      <a:schemeClr val="tx1"/>
                                    </a:solidFill>
                                    <a:latin typeface="Cambria Math" panose="02040503050406030204" pitchFamily="18" charset="0"/>
                                  </a:rPr>
                                  <m:t>𝑃</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set of all passengers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baseline="0" dirty="0">
                              <a:solidFill>
                                <a:schemeClr val="tx1"/>
                              </a:solidFill>
                              <a:latin typeface="Times New Roman" panose="02020603050405020304" pitchFamily="18" charset="0"/>
                              <a:cs typeface="Times New Roman" panose="02020603050405020304" pitchFamily="18" charset="0"/>
                            </a:rPr>
                            <a:t>number of cells on aisles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cell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located at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𝑃</m:t>
                                  </m:r>
                                </m:e>
                                <m:sub>
                                  <m:r>
                                    <a:rPr lang="en-US" altLang="zh-CN" sz="1600" b="0" i="1" u="none" strike="noStrike" kern="1200" baseline="0" smtClean="0">
                                      <a:solidFill>
                                        <a:schemeClr val="tx1"/>
                                      </a:solidFill>
                                      <a:latin typeface="Cambria Math" panose="02040503050406030204" pitchFamily="18" charset="0"/>
                                      <a:ea typeface="+mn-ea"/>
                                      <a:cs typeface="+mn-cs"/>
                                    </a:rPr>
                                    <m:t>𝑣</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passengers visible within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D</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blocks before him</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𝑆</m:t>
                                  </m:r>
                                </m:e>
                                <m:sub>
                                  <m:r>
                                    <a:rPr lang="en-US" altLang="zh-CN" sz="1600" b="0" i="1" u="none" strike="noStrike" kern="1200" baseline="0" smtClean="0">
                                      <a:solidFill>
                                        <a:schemeClr val="tx1"/>
                                      </a:solidFill>
                                      <a:latin typeface="Cambria Math" panose="02040503050406030204" pitchFamily="18" charset="0"/>
                                      <a:ea typeface="+mn-ea"/>
                                      <a:cs typeface="+mn-cs"/>
                                    </a:rPr>
                                    <m:t>𝑖</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time needed to pass the first </a:t>
                          </a:r>
                          <a:r>
                            <a:rPr lang="en-US" altLang="zh-CN" sz="1600" b="0" i="1" u="none" strike="noStrike" kern="1200" baseline="0" dirty="0" err="1">
                              <a:solidFill>
                                <a:schemeClr val="tx1"/>
                              </a:solidFill>
                              <a:latin typeface="Times New Roman" panose="02020603050405020304" pitchFamily="18" charset="0"/>
                              <a:ea typeface="+mn-ea"/>
                              <a:cs typeface="Times New Roman" panose="02020603050405020304" pitchFamily="18" charset="0"/>
                            </a:rPr>
                            <a:t>i</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cells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𝑣</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 in the </a:t>
                          </a:r>
                          <a14:m>
                            <m:oMath xmlns:m="http://schemas.openxmlformats.org/officeDocument/2006/math">
                              <m:sSup>
                                <m:sSupPr>
                                  <m:ctrlPr>
                                    <a:rPr lang="en-US" altLang="zh-CN" sz="1600" b="0" i="1" u="none" strike="noStrike" kern="1200" baseline="0" smtClean="0">
                                      <a:solidFill>
                                        <a:schemeClr val="tx1"/>
                                      </a:solidFill>
                                      <a:latin typeface="Cambria Math" panose="02040503050406030204" pitchFamily="18" charset="0"/>
                                      <a:ea typeface="+mn-ea"/>
                                      <a:cs typeface="+mn-cs"/>
                                    </a:rPr>
                                  </m:ctrlPr>
                                </m:sSupPr>
                                <m:e>
                                  <m:r>
                                    <a:rPr lang="en-US" altLang="zh-CN" sz="1600" b="0" i="1" u="none" strike="noStrike" kern="1200" baseline="0" smtClean="0">
                                      <a:solidFill>
                                        <a:schemeClr val="tx1"/>
                                      </a:solidFill>
                                      <a:latin typeface="Cambria Math" panose="02040503050406030204" pitchFamily="18" charset="0"/>
                                      <a:ea typeface="+mn-ea"/>
                                      <a:cs typeface="+mn-cs"/>
                                    </a:rPr>
                                    <m:t>𝑖</m:t>
                                  </m:r>
                                </m:e>
                                <m:sup>
                                  <m:r>
                                    <a:rPr lang="en-US" altLang="zh-CN" sz="1600" b="0" i="1" u="none" strike="noStrike" kern="1200" baseline="0" smtClean="0">
                                      <a:solidFill>
                                        <a:schemeClr val="tx1"/>
                                      </a:solidFill>
                                      <a:latin typeface="Cambria Math" panose="02040503050406030204" pitchFamily="18" charset="0"/>
                                      <a:ea typeface="+mn-ea"/>
                                      <a:cs typeface="+mn-cs"/>
                                    </a:rPr>
                                    <m:t>𝑡h</m:t>
                                  </m:r>
                                </m:sup>
                              </m:sSup>
                              <m:r>
                                <a:rPr lang="en-US" altLang="zh-CN" sz="1600" b="0" i="1" u="none" strike="noStrike" kern="1200" baseline="0" smtClean="0">
                                  <a:solidFill>
                                    <a:schemeClr val="tx1"/>
                                  </a:solidFill>
                                  <a:latin typeface="Cambria Math" panose="02040503050406030204" pitchFamily="18" charset="0"/>
                                  <a:ea typeface="+mn-ea"/>
                                  <a:cs typeface="+mn-cs"/>
                                </a:rPr>
                                <m:t> </m:t>
                              </m:r>
                            </m:oMath>
                          </a14:m>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m:rPr>
                                        <m:sty m:val="p"/>
                                      </m:rPr>
                                      <a:rPr lang="el-GR" altLang="zh-CN" sz="1600" i="1" smtClean="0">
                                        <a:solidFill>
                                          <a:schemeClr val="tx1"/>
                                        </a:solidFill>
                                        <a:latin typeface="Cambria Math" panose="02040503050406030204" pitchFamily="18" charset="0"/>
                                        <a:cs typeface="Times New Roman" panose="02020603050405020304" pitchFamily="18" charset="0"/>
                                      </a:rPr>
                                      <m:t>τ</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 spent in the </a:t>
                          </a:r>
                          <a14:m>
                            <m:oMath xmlns:m="http://schemas.openxmlformats.org/officeDocument/2006/math">
                              <m:sSup>
                                <m:sSupPr>
                                  <m:ctrlPr>
                                    <a:rPr lang="en-US" altLang="zh-CN" sz="1600" b="0" i="1" u="none" strike="noStrike" kern="1200" baseline="0" smtClean="0">
                                      <a:solidFill>
                                        <a:schemeClr val="tx1"/>
                                      </a:solidFill>
                                      <a:latin typeface="Cambria Math" panose="02040503050406030204" pitchFamily="18" charset="0"/>
                                      <a:ea typeface="+mn-ea"/>
                                      <a:cs typeface="+mn-cs"/>
                                    </a:rPr>
                                  </m:ctrlPr>
                                </m:sSupPr>
                                <m:e>
                                  <m:r>
                                    <a:rPr lang="en-US" altLang="zh-CN" sz="1600" b="0" i="1" u="none" strike="noStrike" kern="1200" baseline="0" smtClean="0">
                                      <a:solidFill>
                                        <a:schemeClr val="tx1"/>
                                      </a:solidFill>
                                      <a:latin typeface="Cambria Math" panose="02040503050406030204" pitchFamily="18" charset="0"/>
                                      <a:ea typeface="+mn-ea"/>
                                      <a:cs typeface="+mn-cs"/>
                                    </a:rPr>
                                    <m:t>𝑖</m:t>
                                  </m:r>
                                </m:e>
                                <m:sup>
                                  <m:r>
                                    <a:rPr lang="en-US" altLang="zh-CN" sz="1600" b="0" i="1" u="none" strike="noStrike" kern="1200" baseline="0" smtClean="0">
                                      <a:solidFill>
                                        <a:schemeClr val="tx1"/>
                                      </a:solidFill>
                                      <a:latin typeface="Cambria Math" panose="02040503050406030204" pitchFamily="18" charset="0"/>
                                      <a:ea typeface="+mn-ea"/>
                                      <a:cs typeface="+mn-cs"/>
                                    </a:rPr>
                                    <m:t>𝑡h</m:t>
                                  </m:r>
                                </m:sup>
                              </m:sSup>
                              <m:r>
                                <a:rPr lang="en-US" altLang="zh-CN" sz="1600" b="0" i="1" u="none" strike="noStrike" kern="1200" baseline="0" smtClean="0">
                                  <a:solidFill>
                                    <a:schemeClr val="tx1"/>
                                  </a:solidFill>
                                  <a:latin typeface="Cambria Math" panose="02040503050406030204" pitchFamily="18" charset="0"/>
                                  <a:ea typeface="+mn-ea"/>
                                  <a:cs typeface="+mn-cs"/>
                                </a:rPr>
                                <m:t> </m:t>
                              </m:r>
                            </m:oMath>
                          </a14:m>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pPr/>
                          <a14:m>
                            <m:oMathPara xmlns:m="http://schemas.openxmlformats.org/officeDocument/2006/math">
                              <m:oMathParaPr>
                                <m:jc m:val="centerGroup"/>
                              </m:oMathParaPr>
                              <m:oMath xmlns:m="http://schemas.openxmlformats.org/officeDocument/2006/math">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v</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t</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pPr/>
                          <a14:m>
                            <m:oMathPara xmlns:m="http://schemas.openxmlformats.org/officeDocument/2006/math">
                              <m:oMathParaPr>
                                <m:jc m:val="centerGroup"/>
                              </m:oMathParaPr>
                              <m:oMath xmlns:m="http://schemas.openxmlformats.org/officeDocument/2006/math">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γ</m:t>
                                </m:r>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non-compliance index of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ext uri="{D42A27DB-BD31-4B8C-83A1-F6EECF244321}">
                    <p14:modId xmlns:p14="http://schemas.microsoft.com/office/powerpoint/2010/main" val="657063917"/>
                  </p:ext>
                </p:extLst>
              </p:nvPr>
            </p:nvGraphicFramePr>
            <p:xfrm>
              <a:off x="194963" y="2215983"/>
              <a:ext cx="5745093" cy="4550284"/>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endParaRPr lang="zh-CN"/>
                        </a:p>
                      </a:txBody>
                      <a:tcPr>
                        <a:blipFill>
                          <a:blip r:embed="rId2"/>
                          <a:stretch>
                            <a:fillRect l="-658" t="-103279" r="-523684" b="-1036066"/>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set of all passengers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baseline="0" dirty="0">
                              <a:solidFill>
                                <a:schemeClr val="tx1"/>
                              </a:solidFill>
                              <a:latin typeface="Times New Roman" panose="02020603050405020304" pitchFamily="18" charset="0"/>
                              <a:cs typeface="Times New Roman" panose="02020603050405020304" pitchFamily="18" charset="0"/>
                            </a:rPr>
                            <a:t>number of cells on aisles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cell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located at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579120">
                    <a:tc>
                      <a:txBody>
                        <a:bodyPr/>
                        <a:lstStyle/>
                        <a:p>
                          <a:endParaRPr lang="zh-CN"/>
                        </a:p>
                      </a:txBody>
                      <a:tcPr>
                        <a:blipFill>
                          <a:blip r:embed="rId2"/>
                          <a:stretch>
                            <a:fillRect l="-658" t="-258947" r="-523684" b="-43684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passengers visible within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D</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blocks before him</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579120">
                    <a:tc>
                      <a:txBody>
                        <a:bodyPr/>
                        <a:lstStyle/>
                        <a:p>
                          <a:endParaRPr lang="zh-CN"/>
                        </a:p>
                      </a:txBody>
                      <a:tcPr>
                        <a:blipFill>
                          <a:blip r:embed="rId2"/>
                          <a:stretch>
                            <a:fillRect l="-658" t="-358947" r="-523684" b="-33684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time needed to pass the first </a:t>
                          </a:r>
                          <a:r>
                            <a:rPr lang="en-US" altLang="zh-CN" sz="1600" b="0" i="1" u="none" strike="noStrike" kern="1200" baseline="0" dirty="0" err="1">
                              <a:solidFill>
                                <a:schemeClr val="tx1"/>
                              </a:solidFill>
                              <a:latin typeface="Times New Roman" panose="02020603050405020304" pitchFamily="18" charset="0"/>
                              <a:ea typeface="+mn-ea"/>
                              <a:cs typeface="Times New Roman" panose="02020603050405020304" pitchFamily="18" charset="0"/>
                            </a:rPr>
                            <a:t>i</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cells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583502">
                    <a:tc>
                      <a:txBody>
                        <a:bodyPr/>
                        <a:lstStyle/>
                        <a:p>
                          <a:endParaRPr lang="zh-CN"/>
                        </a:p>
                      </a:txBody>
                      <a:tcPr>
                        <a:blipFill>
                          <a:blip r:embed="rId2"/>
                          <a:stretch>
                            <a:fillRect l="-658" t="-458947" r="-523684" b="-236842"/>
                          </a:stretch>
                        </a:blipFill>
                      </a:tcPr>
                    </a:tc>
                    <a:tc>
                      <a:txBody>
                        <a:bodyPr/>
                        <a:lstStyle/>
                        <a:p>
                          <a:endParaRPr lang="zh-CN"/>
                        </a:p>
                      </a:txBody>
                      <a:tcPr>
                        <a:blipFill>
                          <a:blip r:embed="rId2"/>
                          <a:stretch>
                            <a:fillRect l="-28022" t="-458947" r="-45788" b="-236842"/>
                          </a:stretch>
                        </a:blipFill>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583502">
                    <a:tc>
                      <a:txBody>
                        <a:bodyPr/>
                        <a:lstStyle/>
                        <a:p>
                          <a:endParaRPr lang="zh-CN"/>
                        </a:p>
                      </a:txBody>
                      <a:tcPr>
                        <a:blipFill>
                          <a:blip r:embed="rId2"/>
                          <a:stretch>
                            <a:fillRect l="-658" t="-553125" r="-523684" b="-134375"/>
                          </a:stretch>
                        </a:blipFill>
                      </a:tcPr>
                    </a:tc>
                    <a:tc>
                      <a:txBody>
                        <a:bodyPr/>
                        <a:lstStyle/>
                        <a:p>
                          <a:endParaRPr lang="zh-CN"/>
                        </a:p>
                      </a:txBody>
                      <a:tcPr>
                        <a:blipFill>
                          <a:blip r:embed="rId2"/>
                          <a:stretch>
                            <a:fillRect l="-28022" t="-553125" r="-45788" b="-134375"/>
                          </a:stretch>
                        </a:blipFill>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endParaRPr lang="zh-CN"/>
                        </a:p>
                      </a:txBody>
                      <a:tcPr>
                        <a:blipFill>
                          <a:blip r:embed="rId2"/>
                          <a:stretch>
                            <a:fillRect l="-658" t="-1027869" r="-523684" b="-111475"/>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endParaRPr lang="zh-CN"/>
                        </a:p>
                      </a:txBody>
                      <a:tcPr>
                        <a:blipFill>
                          <a:blip r:embed="rId2"/>
                          <a:stretch>
                            <a:fillRect l="-658" t="-1127869" r="-523684" b="-11475"/>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non-compliance index of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nvGraphicFramePr>
            <p:xfrm>
              <a:off x="6095999" y="2375472"/>
              <a:ext cx="5745093" cy="370840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i="1" smtClean="0">
                                    <a:solidFill>
                                      <a:schemeClr val="tx1"/>
                                    </a:solidFill>
                                    <a:latin typeface="Cambria Math" panose="02040503050406030204" pitchFamily="18" charset="0"/>
                                  </a:rPr>
                                  <m:t>𝑃</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所有乘客的集合</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过道上格子数目</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1" dirty="0">
                              <a:solidFill>
                                <a:schemeClr val="tx1"/>
                              </a:solidFill>
                              <a:latin typeface="Times New Roman" panose="02020603050405020304" pitchFamily="18" charset="0"/>
                              <a:cs typeface="Times New Roman" panose="02020603050405020304" pitchFamily="18" charset="0"/>
                            </a:rPr>
                            <a:t>t</a:t>
                          </a:r>
                          <a:r>
                            <a:rPr lang="zh-CN" altLang="en-US" sz="1600" b="0" dirty="0">
                              <a:solidFill>
                                <a:schemeClr val="tx1"/>
                              </a:solidFill>
                              <a:latin typeface="Times New Roman" panose="02020603050405020304" pitchFamily="18" charset="0"/>
                              <a:cs typeface="Times New Roman" panose="02020603050405020304" pitchFamily="18" charset="0"/>
                            </a:rPr>
                            <a:t>时刻</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乘客所处位置</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𝑃</m:t>
                                  </m:r>
                                </m:e>
                                <m:sub>
                                  <m:r>
                                    <a:rPr lang="en-US" altLang="zh-CN" sz="1600" b="0" i="1" u="none" strike="noStrike" kern="1200" baseline="0" smtClean="0">
                                      <a:solidFill>
                                        <a:schemeClr val="tx1"/>
                                      </a:solidFill>
                                      <a:latin typeface="Cambria Math" panose="02040503050406030204" pitchFamily="18" charset="0"/>
                                      <a:ea typeface="+mn-ea"/>
                                      <a:cs typeface="+mn-cs"/>
                                    </a:rPr>
                                    <m:t>𝑣</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前</a:t>
                          </a:r>
                          <a:r>
                            <a:rPr lang="en-US" altLang="zh-CN" sz="1600" b="0" i="1" dirty="0">
                              <a:solidFill>
                                <a:schemeClr val="tx1"/>
                              </a:solidFill>
                              <a:latin typeface="Times New Roman" panose="02020603050405020304" pitchFamily="18" charset="0"/>
                              <a:cs typeface="Times New Roman" panose="02020603050405020304" pitchFamily="18" charset="0"/>
                            </a:rPr>
                            <a:t>D</a:t>
                          </a:r>
                          <a:r>
                            <a:rPr lang="zh-CN" altLang="en-US" sz="1600" b="0" dirty="0">
                              <a:solidFill>
                                <a:schemeClr val="tx1"/>
                              </a:solidFill>
                              <a:latin typeface="Times New Roman" panose="02020603050405020304" pitchFamily="18" charset="0"/>
                              <a:cs typeface="Times New Roman" panose="02020603050405020304" pitchFamily="18" charset="0"/>
                            </a:rPr>
                            <a:t>个格子内可见乘客总数</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𝑆</m:t>
                                  </m:r>
                                </m:e>
                                <m:sub>
                                  <m:r>
                                    <a:rPr lang="en-US" altLang="zh-CN" sz="1600" b="0" i="1" u="none" strike="noStrike" kern="1200" baseline="0" smtClean="0">
                                      <a:solidFill>
                                        <a:schemeClr val="tx1"/>
                                      </a:solidFill>
                                      <a:latin typeface="Cambria Math" panose="02040503050406030204" pitchFamily="18" charset="0"/>
                                      <a:ea typeface="+mn-ea"/>
                                      <a:cs typeface="+mn-cs"/>
                                    </a:rPr>
                                    <m:t>𝑖</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通过前</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𝑣</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个格子上的速度</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m:rPr>
                                        <m:sty m:val="p"/>
                                      </m:rPr>
                                      <a:rPr lang="el-GR" altLang="zh-CN" sz="1600" i="1" smtClean="0">
                                        <a:solidFill>
                                          <a:schemeClr val="tx1"/>
                                        </a:solidFill>
                                        <a:latin typeface="Cambria Math" panose="02040503050406030204" pitchFamily="18" charset="0"/>
                                        <a:cs typeface="Times New Roman" panose="02020603050405020304" pitchFamily="18" charset="0"/>
                                      </a:rPr>
                                      <m:t>τ</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个格子上消耗的时间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357660300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v</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t</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在时刻的速度</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59732206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γ</m:t>
                                </m:r>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不守规则指数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2611998170"/>
                  </p:ext>
                </p:extLst>
              </p:nvPr>
            </p:nvGraphicFramePr>
            <p:xfrm>
              <a:off x="6095999" y="2375472"/>
              <a:ext cx="5745093" cy="370840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4918" r="-523684" b="-811475"/>
                          </a:stretch>
                        </a:blipFill>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所有乘客的集合</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过道上格子数目</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1" dirty="0">
                              <a:solidFill>
                                <a:schemeClr val="tx1"/>
                              </a:solidFill>
                              <a:latin typeface="Times New Roman" panose="02020603050405020304" pitchFamily="18" charset="0"/>
                              <a:cs typeface="Times New Roman" panose="02020603050405020304" pitchFamily="18" charset="0"/>
                            </a:rPr>
                            <a:t>t</a:t>
                          </a:r>
                          <a:r>
                            <a:rPr lang="zh-CN" altLang="en-US" sz="1600" b="0" dirty="0">
                              <a:solidFill>
                                <a:schemeClr val="tx1"/>
                              </a:solidFill>
                              <a:latin typeface="Times New Roman" panose="02020603050405020304" pitchFamily="18" charset="0"/>
                              <a:cs typeface="Times New Roman" panose="02020603050405020304" pitchFamily="18" charset="0"/>
                            </a:rPr>
                            <a:t>时刻</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乘客所处位置</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endParaRPr lang="zh-CN"/>
                        </a:p>
                      </a:txBody>
                      <a:tcPr>
                        <a:blipFill>
                          <a:blip r:embed="rId3"/>
                          <a:stretch>
                            <a:fillRect l="-658" t="-404918" r="-523684" b="-5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前</a:t>
                          </a:r>
                          <a:r>
                            <a:rPr lang="en-US" altLang="zh-CN" sz="1600" b="0" i="1" dirty="0">
                              <a:solidFill>
                                <a:schemeClr val="tx1"/>
                              </a:solidFill>
                              <a:latin typeface="Times New Roman" panose="02020603050405020304" pitchFamily="18" charset="0"/>
                              <a:cs typeface="Times New Roman" panose="02020603050405020304" pitchFamily="18" charset="0"/>
                            </a:rPr>
                            <a:t>D</a:t>
                          </a:r>
                          <a:r>
                            <a:rPr lang="zh-CN" altLang="en-US" sz="1600" b="0" dirty="0">
                              <a:solidFill>
                                <a:schemeClr val="tx1"/>
                              </a:solidFill>
                              <a:latin typeface="Times New Roman" panose="02020603050405020304" pitchFamily="18" charset="0"/>
                              <a:cs typeface="Times New Roman" panose="02020603050405020304" pitchFamily="18" charset="0"/>
                            </a:rPr>
                            <a:t>个格子内可见乘客总数</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endParaRPr lang="zh-CN"/>
                        </a:p>
                      </a:txBody>
                      <a:tcPr>
                        <a:blipFill>
                          <a:blip r:embed="rId3"/>
                          <a:stretch>
                            <a:fillRect l="-658" t="-504918" r="-523684" b="-4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通过前</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r h="370840">
                    <a:tc>
                      <a:txBody>
                        <a:bodyPr/>
                        <a:lstStyle/>
                        <a:p>
                          <a:endParaRPr lang="zh-CN"/>
                        </a:p>
                      </a:txBody>
                      <a:tcPr>
                        <a:blipFill>
                          <a:blip r:embed="rId3"/>
                          <a:stretch>
                            <a:fillRect l="-658" t="-604918" r="-523684" b="-3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个格子上的速度</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893796717"/>
                      </a:ext>
                    </a:extLst>
                  </a:tr>
                  <a:tr h="370840">
                    <a:tc>
                      <a:txBody>
                        <a:bodyPr/>
                        <a:lstStyle/>
                        <a:p>
                          <a:endParaRPr lang="zh-CN"/>
                        </a:p>
                      </a:txBody>
                      <a:tcPr>
                        <a:blipFill>
                          <a:blip r:embed="rId3"/>
                          <a:stretch>
                            <a:fillRect l="-658" t="-704918" r="-523684" b="-2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个格子上消耗的时间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3576603005"/>
                      </a:ext>
                    </a:extLst>
                  </a:tr>
                  <a:tr h="370840">
                    <a:tc>
                      <a:txBody>
                        <a:bodyPr/>
                        <a:lstStyle/>
                        <a:p>
                          <a:endParaRPr lang="zh-CN"/>
                        </a:p>
                      </a:txBody>
                      <a:tcPr>
                        <a:blipFill>
                          <a:blip r:embed="rId3"/>
                          <a:stretch>
                            <a:fillRect l="-658" t="-804918" r="-523684" b="-1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在时刻的速度</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597322062"/>
                      </a:ext>
                    </a:extLst>
                  </a:tr>
                  <a:tr h="370840">
                    <a:tc>
                      <a:txBody>
                        <a:bodyPr/>
                        <a:lstStyle/>
                        <a:p>
                          <a:endParaRPr lang="zh-CN"/>
                        </a:p>
                      </a:txBody>
                      <a:tcPr>
                        <a:blipFill>
                          <a:blip r:embed="rId3"/>
                          <a:stretch>
                            <a:fillRect l="-658" t="-904918" r="-523684" b="-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不守规则指数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8861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nvGraphicFramePr>
            <p:xfrm>
              <a:off x="194963" y="2215983"/>
              <a:ext cx="5745093" cy="28498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𝑙</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whether the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placing his luggage ∈ {0, 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need to be offered the seat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7030A0"/>
                              </a:solidFill>
                              <a:latin typeface="Times New Roman" panose="02020603050405020304" pitchFamily="18" charset="0"/>
                              <a:cs typeface="Times New Roman" panose="02020603050405020304" pitchFamily="18" charset="0"/>
                            </a:rPr>
                            <a:t>Variable</a:t>
                          </a:r>
                          <a:endParaRPr lang="zh-CN" altLang="en-US" sz="1600" b="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 seat after starting putting luggage</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ext uri="{D42A27DB-BD31-4B8C-83A1-F6EECF244321}">
                    <p14:modId xmlns:p14="http://schemas.microsoft.com/office/powerpoint/2010/main" val="1339508802"/>
                  </p:ext>
                </p:extLst>
              </p:nvPr>
            </p:nvGraphicFramePr>
            <p:xfrm>
              <a:off x="194963" y="2215983"/>
              <a:ext cx="5745093" cy="28498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579120">
                    <a:tc>
                      <a:txBody>
                        <a:bodyPr/>
                        <a:lstStyle/>
                        <a:p>
                          <a:endParaRPr lang="zh-CN"/>
                        </a:p>
                      </a:txBody>
                      <a:tcPr>
                        <a:blipFill>
                          <a:blip r:embed="rId2"/>
                          <a:stretch>
                            <a:fillRect l="-658" t="-66316" r="-523684" b="-335789"/>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whether the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placing his luggage ∈ {0, 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57912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need to be offered the seat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7030A0"/>
                              </a:solidFill>
                              <a:latin typeface="Times New Roman" panose="02020603050405020304" pitchFamily="18" charset="0"/>
                              <a:cs typeface="Times New Roman" panose="02020603050405020304" pitchFamily="18" charset="0"/>
                            </a:rPr>
                            <a:t>Variable</a:t>
                          </a:r>
                          <a:endParaRPr lang="zh-CN" altLang="en-US" sz="1600" b="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57912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 seat after starting putting luggage</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nvGraphicFramePr>
            <p:xfrm>
              <a:off x="6095999" y="2375472"/>
              <a:ext cx="5745093" cy="222504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𝑙</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乘客是否在放行李</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{0, 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被让座时间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在放置行李后乘客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就座所需时间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登机时间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总登机时间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1980202578"/>
                  </p:ext>
                </p:extLst>
              </p:nvPr>
            </p:nvGraphicFramePr>
            <p:xfrm>
              <a:off x="6095999" y="2375472"/>
              <a:ext cx="5745093" cy="222504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4918" r="-523684" b="-411475"/>
                          </a:stretch>
                        </a:blipFill>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乘客是否在放行李</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{0, 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被让座时间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在放置行李后乘客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就座所需时间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登机时间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总登机时间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bl>
              </a:graphicData>
            </a:graphic>
          </p:graphicFrame>
        </mc:Fallback>
      </mc:AlternateContent>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4994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1197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928240"/>
            <a:ext cx="8058217" cy="3168814"/>
            <a:chOff x="848359" y="2952426"/>
            <a:chExt cx="8698118" cy="3420449"/>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2" name="文本框 1"/>
              <p:cNvSpPr txBox="1"/>
              <p:nvPr/>
            </p:nvSpPr>
            <p:spPr>
              <a:xfrm>
                <a:off x="8726557" y="2952426"/>
                <a:ext cx="3160643" cy="3477875"/>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a:t>过道为</a:t>
                </a:r>
                <a14:m>
                  <m:oMath xmlns:m="http://schemas.openxmlformats.org/officeDocument/2006/math">
                    <m:r>
                      <a:rPr lang="en-US" altLang="zh-CN" b="0" i="1" smtClean="0">
                        <a:latin typeface="Cambria Math" panose="02040503050406030204" pitchFamily="18" charset="0"/>
                      </a:rPr>
                      <m:t>𝑥</m:t>
                    </m:r>
                  </m:oMath>
                </a14:m>
                <a:r>
                  <a:rPr lang="zh-CN" altLang="en-US" dirty="0"/>
                  <a:t>轴，从左至右依次增大。</a:t>
                </a:r>
              </a:p>
              <a:p>
                <a:r>
                  <a:rPr lang="en-US" altLang="zh-CN" dirty="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a:latin typeface="Times New Roman" panose="02020603050405020304" pitchFamily="18" charset="0"/>
                  </a:rPr>
                  <a:t> axis and increases from the left to the right.</a:t>
                </a:r>
              </a:p>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their actual position.</a:t>
                </a:r>
              </a:p>
              <a:p>
                <a:pPr>
                  <a:spcBef>
                    <a:spcPts val="600"/>
                  </a:spcBef>
                </a:pPr>
                <a:r>
                  <a:rPr lang="zh-CN" altLang="en-US" dirty="0">
                    <a:latin typeface="Times New Roman" panose="02020603050405020304" pitchFamily="18" charset="0"/>
                  </a:rPr>
                  <a:t>这样，每一个位置都存在唯一的单元格与之对应。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In this case, only one correspondent cell exists in each position.</a:t>
                </a:r>
                <a:endParaRPr lang="zh-CN" altLang="en-US" dirty="0">
                  <a:latin typeface="Times New Roman" panose="02020603050405020304" pitchFamily="18"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8726557" y="2952426"/>
                <a:ext cx="3160643" cy="3477875"/>
              </a:xfrm>
              <a:prstGeom prst="rect">
                <a:avLst/>
              </a:prstGeom>
              <a:blipFill>
                <a:blip r:embed="rId4"/>
                <a:stretch>
                  <a:fillRect l="-193" t="-525" r="-6950" b="-1051"/>
                </a:stretch>
              </a:blipFill>
            </p:spPr>
            <p:txBody>
              <a:bodyPr/>
              <a:lstStyle/>
              <a:p>
                <a:r>
                  <a:rPr lang="zh-CN" altLang="en-US">
                    <a:noFill/>
                  </a:rPr>
                  <a:t> </a:t>
                </a:r>
              </a:p>
            </p:txBody>
          </p:sp>
        </mc:Fallback>
      </mc:AlternateContent>
      <p:cxnSp>
        <p:nvCxnSpPr>
          <p:cNvPr id="7" name="直接箭头连接符 6"/>
          <p:cNvCxnSpPr>
            <a:stCxn id="9" idx="2"/>
          </p:cNvCxnSpPr>
          <p:nvPr/>
        </p:nvCxnSpPr>
        <p:spPr>
          <a:xfrm>
            <a:off x="1520687" y="41502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743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6" name="文本框 15"/>
          <p:cNvSpPr txBox="1"/>
          <p:nvPr/>
        </p:nvSpPr>
        <p:spPr>
          <a:xfrm>
            <a:off x="1302024" y="6086956"/>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40208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mc:Choice xmlns:a14="http://schemas.microsoft.com/office/drawing/2010/main" Requires="a14">
          <p:sp>
            <p:nvSpPr>
              <p:cNvPr id="20" name="文本框 19"/>
              <p:cNvSpPr txBox="1"/>
              <p:nvPr/>
            </p:nvSpPr>
            <p:spPr>
              <a:xfrm>
                <a:off x="2054949" y="37244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latin typeface="宋体" panose="02010600030101010101" pitchFamily="2" charset="-122"/>
                </a:endParaRPr>
              </a:p>
            </p:txBody>
          </p:sp>
        </mc:Choice>
        <mc:Fallback>
          <p:sp>
            <p:nvSpPr>
              <p:cNvPr id="20" name="文本框 19"/>
              <p:cNvSpPr txBox="1">
                <a:spLocks noRot="1" noChangeAspect="1" noMove="1" noResize="1" noEditPoints="1" noAdjustHandles="1" noChangeArrowheads="1" noChangeShapeType="1" noTextEdit="1"/>
              </p:cNvSpPr>
              <p:nvPr/>
            </p:nvSpPr>
            <p:spPr>
              <a:xfrm>
                <a:off x="2054949" y="3724485"/>
                <a:ext cx="645795" cy="307777"/>
              </a:xfrm>
              <a:prstGeom prst="rect">
                <a:avLst/>
              </a:prstGeom>
              <a:blipFill>
                <a:blip r:embed="rId5"/>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42621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8" name="文本框 27"/>
          <p:cNvSpPr txBox="1"/>
          <p:nvPr/>
        </p:nvSpPr>
        <p:spPr>
          <a:xfrm>
            <a:off x="322693" y="487310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21043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621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2219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2604843045"/>
              </p:ext>
            </p:extLst>
          </p:nvPr>
        </p:nvGraphicFramePr>
        <p:xfrm>
          <a:off x="3973827" y="6112848"/>
          <a:ext cx="4244341" cy="297964"/>
        </p:xfrm>
        <a:graphic>
          <a:graphicData uri="http://schemas.openxmlformats.org/presentationml/2006/ole">
            <mc:AlternateContent xmlns:mc="http://schemas.openxmlformats.org/markup-compatibility/2006">
              <mc:Choice xmlns:v="urn:schemas-microsoft-com:vml" Requires="v">
                <p:oleObj spid="_x0000_s1171" name="AxMath" r:id="rId5" imgW="3052440" imgH="213840" progId="Equation.AxMath">
                  <p:embed/>
                </p:oleObj>
              </mc:Choice>
              <mc:Fallback>
                <p:oleObj name="AxMath" r:id="rId5" imgW="3052440" imgH="213840" progId="Equation.AxMath">
                  <p:embed/>
                  <p:pic>
                    <p:nvPicPr>
                      <p:cNvPr id="25" name="对象 24"/>
                      <p:cNvPicPr/>
                      <p:nvPr/>
                    </p:nvPicPr>
                    <p:blipFill>
                      <a:blip r:embed="rId6"/>
                      <a:stretch>
                        <a:fillRect/>
                      </a:stretch>
                    </p:blipFill>
                    <p:spPr>
                      <a:xfrm>
                        <a:off x="3973827" y="611284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172" name="AxMath" r:id="rId7" imgW="4313520" imgH="380880" progId="Equation.AxMath">
                  <p:embed/>
                </p:oleObj>
              </mc:Choice>
              <mc:Fallback>
                <p:oleObj name="AxMath" r:id="rId7" imgW="4313520" imgH="380880" progId="Equation.AxMath">
                  <p:embed/>
                  <p:pic>
                    <p:nvPicPr>
                      <p:cNvPr id="15" name="对象 14"/>
                      <p:cNvPicPr/>
                      <p:nvPr/>
                    </p:nvPicPr>
                    <p:blipFill>
                      <a:blip r:embed="rId8"/>
                      <a:stretch>
                        <a:fillRect/>
                      </a:stretch>
                    </p:blipFill>
                    <p:spPr>
                      <a:xfrm>
                        <a:off x="2786061" y="2872185"/>
                        <a:ext cx="6619875" cy="584200"/>
                      </a:xfrm>
                      <a:prstGeom prst="rect">
                        <a:avLst/>
                      </a:prstGeom>
                    </p:spPr>
                  </p:pic>
                </p:oleObj>
              </mc:Fallback>
            </mc:AlternateContent>
          </a:graphicData>
        </a:graphic>
      </p:graphicFrame>
    </p:spTree>
    <p:extLst>
      <p:ext uri="{BB962C8B-B14F-4D97-AF65-F5344CB8AC3E}">
        <p14:creationId xmlns:p14="http://schemas.microsoft.com/office/powerpoint/2010/main" val="3568957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286" name="AxMath" r:id="rId4" imgW="7283880" imgH="770760" progId="Equation.AxMath">
                  <p:embed/>
                </p:oleObj>
              </mc:Choice>
              <mc:Fallback>
                <p:oleObj name="AxMath" r:id="rId4" imgW="7283880" imgH="770760" progId="Equation.AxMath">
                  <p:embed/>
                  <p:pic>
                    <p:nvPicPr>
                      <p:cNvPr id="26" name="对象 25"/>
                      <p:cNvPicPr/>
                      <p:nvPr/>
                    </p:nvPicPr>
                    <p:blipFill>
                      <a:blip r:embed="rId5"/>
                      <a:stretch>
                        <a:fillRect/>
                      </a:stretch>
                    </p:blipFill>
                    <p:spPr>
                      <a:xfrm>
                        <a:off x="1951908" y="3842612"/>
                        <a:ext cx="9136506" cy="967816"/>
                      </a:xfrm>
                      <a:prstGeom prst="rect">
                        <a:avLst/>
                      </a:prstGeom>
                    </p:spPr>
                  </p:pic>
                </p:oleObj>
              </mc:Fallback>
            </mc:AlternateContent>
          </a:graphicData>
        </a:graphic>
      </p:graphicFrame>
    </p:spTree>
    <p:extLst>
      <p:ext uri="{BB962C8B-B14F-4D97-AF65-F5344CB8AC3E}">
        <p14:creationId xmlns:p14="http://schemas.microsoft.com/office/powerpoint/2010/main" val="3407924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91532AF-F880-4BF8-B2AE-57E04B0900FC}"/>
              </a:ext>
            </a:extLst>
          </p:cNvPr>
          <p:cNvSpPr>
            <a:spLocks noGrp="1"/>
          </p:cNvSpPr>
          <p:nvPr>
            <p:ph type="title"/>
          </p:nvPr>
        </p:nvSpPr>
        <p:spPr/>
        <p:txBody>
          <a:bodyPr>
            <a:noAutofit/>
          </a:bodyPr>
          <a:lstStyle/>
          <a:p>
            <a:r>
              <a:rPr lang="zh-CN" altLang="en-US" dirty="0">
                <a:latin typeface="Times New Roman" panose="02020603050405020304" pitchFamily="18" charset="0"/>
                <a:cs typeface="Times New Roman" panose="02020603050405020304" pitchFamily="18" charset="0"/>
              </a:rPr>
              <a:t>背景</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Background</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时间和效率在飞机运行过程中起到重要作用。在一般的飞行中，</a:t>
            </a:r>
            <a:r>
              <a:rPr lang="zh-CN" altLang="en-US" sz="1500" b="1" dirty="0">
                <a:latin typeface="Times New Roman" panose="02020603050405020304" pitchFamily="18" charset="0"/>
                <a:cs typeface="Times New Roman" panose="02020603050405020304" pitchFamily="18" charset="0"/>
              </a:rPr>
              <a:t>登机</a:t>
            </a:r>
            <a:r>
              <a:rPr lang="zh-CN" altLang="en-US" sz="1500" dirty="0">
                <a:latin typeface="Times New Roman" panose="02020603050405020304" pitchFamily="18" charset="0"/>
                <a:cs typeface="Times New Roman" panose="02020603050405020304" pitchFamily="18" charset="0"/>
              </a:rPr>
              <a:t>和</a:t>
            </a:r>
            <a:r>
              <a:rPr lang="zh-CN" altLang="en-US" sz="1500" b="1" dirty="0">
                <a:latin typeface="Times New Roman" panose="02020603050405020304" pitchFamily="18" charset="0"/>
                <a:cs typeface="Times New Roman" panose="02020603050405020304" pitchFamily="18" charset="0"/>
              </a:rPr>
              <a:t>离机</a:t>
            </a:r>
            <a:r>
              <a:rPr lang="zh-CN" altLang="en-US" sz="1500" dirty="0">
                <a:latin typeface="Times New Roman" panose="02020603050405020304" pitchFamily="18" charset="0"/>
                <a:cs typeface="Times New Roman" panose="02020603050405020304" pitchFamily="18" charset="0"/>
              </a:rPr>
              <a:t>的时间消耗占据了机前准备的很大一部分。因此，为登机和离机的过程与特殊机型和突发状况</a:t>
            </a:r>
            <a:r>
              <a:rPr lang="zh-CN" altLang="en-US" sz="1500" b="1" dirty="0">
                <a:latin typeface="Times New Roman" panose="02020603050405020304" pitchFamily="18" charset="0"/>
                <a:cs typeface="Times New Roman" panose="02020603050405020304" pitchFamily="18" charset="0"/>
              </a:rPr>
              <a:t>制定最佳方案</a:t>
            </a:r>
            <a:r>
              <a:rPr lang="zh-CN" altLang="en-US" sz="1500" dirty="0">
                <a:latin typeface="Times New Roman" panose="02020603050405020304" pitchFamily="18" charset="0"/>
                <a:cs typeface="Times New Roman" panose="02020603050405020304" pitchFamily="18" charset="0"/>
              </a:rPr>
              <a:t>十分重要。</a:t>
            </a:r>
          </a:p>
          <a:p>
            <a:pPr>
              <a:buFont typeface="Wingdings" panose="05000000000000000000" pitchFamily="2" charset="2"/>
              <a:buChar char="p"/>
            </a:pP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Time and efficiency play a vital role in air transportation. For routine passenger flights, sections that require a significant amount of time include the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boarding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and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disembarking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of passengers. Therefore, it's necessary to build a model which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provides the best strategy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for different types of planes and on various occasions.</a:t>
            </a:r>
          </a:p>
          <a:p>
            <a:pPr algn="l">
              <a:buFont typeface="Wingdings" panose="05000000000000000000" pitchFamily="2" charset="2"/>
              <a:buChar char="p"/>
            </a:pP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58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representing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这样，我们得到了乘客能见度与乘客分布的线性积关系。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this case, we’ve got the linear product relation between visibility and the overall crowd distribution.</a:t>
            </a: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166360"/>
            <a:ext cx="6019800" cy="523220"/>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rPr>
              <a:t>图 两个向量的直观表示</a:t>
            </a:r>
            <a:endParaRPr lang="en-US" altLang="zh-CN" sz="1400" dirty="0">
              <a:latin typeface="宋体" panose="02010600030101010101" pitchFamily="2" charset="-122"/>
              <a:ea typeface="宋体" panose="02010600030101010101" pitchFamily="2" charset="-122"/>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6838512" y="315830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263" name="AxMath" r:id="rId5" imgW="4056840" imgH="578160" progId="Equation.AxMath">
                      <p:embed/>
                    </p:oleObj>
                  </mc:Choice>
                  <mc:Fallback>
                    <p:oleObj name="AxMath" r:id="rId5" imgW="4056840" imgH="578160" progId="Equation.AxMath">
                      <p:embed/>
                      <p:pic>
                        <p:nvPicPr>
                          <p:cNvPr id="7" name="对象 6"/>
                          <p:cNvPicPr/>
                          <p:nvPr/>
                        </p:nvPicPr>
                        <p:blipFill>
                          <a:blip r:embed="rId6"/>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264" name="AxMath" r:id="rId7" imgW="2671200" imgH="462960" progId="Equation.AxMath">
                      <p:embed/>
                    </p:oleObj>
                  </mc:Choice>
                  <mc:Fallback>
                    <p:oleObj name="AxMath" r:id="rId7" imgW="2671200" imgH="462960" progId="Equation.AxMath">
                      <p:embed/>
                      <p:pic>
                        <p:nvPicPr>
                          <p:cNvPr id="17" name="对象 16"/>
                          <p:cNvPicPr/>
                          <p:nvPr/>
                        </p:nvPicPr>
                        <p:blipFill>
                          <a:blip r:embed="rId8"/>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265" name="AxMath" r:id="rId9" imgW="4213080" imgH="1221120" progId="Equation.AxMath">
                    <p:embed/>
                  </p:oleObj>
                </mc:Choice>
                <mc:Fallback>
                  <p:oleObj name="AxMath" r:id="rId9" imgW="4213080" imgH="1221120" progId="Equation.AxMath">
                    <p:embed/>
                    <p:pic>
                      <p:nvPicPr>
                        <p:cNvPr id="9" name="对象 8"/>
                        <p:cNvPicPr/>
                        <p:nvPr/>
                      </p:nvPicPr>
                      <p:blipFill>
                        <a:blip r:embed="rId10"/>
                        <a:stretch>
                          <a:fillRect/>
                        </a:stretch>
                      </p:blipFill>
                      <p:spPr>
                        <a:xfrm>
                          <a:off x="6985000" y="4583645"/>
                          <a:ext cx="4856912" cy="1409270"/>
                        </a:xfrm>
                        <a:prstGeom prst="rect">
                          <a:avLst/>
                        </a:prstGeom>
                      </p:spPr>
                    </p:pic>
                  </p:oleObj>
                </mc:Fallback>
              </mc:AlternateContent>
            </a:graphicData>
          </a:graphic>
        </p:graphicFrame>
      </p:grpSp>
    </p:spTree>
    <p:extLst>
      <p:ext uri="{BB962C8B-B14F-4D97-AF65-F5344CB8AC3E}">
        <p14:creationId xmlns:p14="http://schemas.microsoft.com/office/powerpoint/2010/main" val="3811935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a:xfrm>
                <a:off x="818712" y="2222287"/>
                <a:ext cx="10554574" cy="4882706"/>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由两个这一问题等价于通过速度计算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task is 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在这里，我们也得到了类似前面的线性表达式。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like above, we’ve got the linear expressions that determine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from </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10554574"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1083493208"/>
              </p:ext>
            </p:extLst>
          </p:nvPr>
        </p:nvGraphicFramePr>
        <p:xfrm>
          <a:off x="5647726" y="4989115"/>
          <a:ext cx="6544274" cy="1307867"/>
        </p:xfrm>
        <a:graphic>
          <a:graphicData uri="http://schemas.openxmlformats.org/presentationml/2006/ole">
            <mc:AlternateContent xmlns:mc="http://schemas.openxmlformats.org/markup-compatibility/2006">
              <mc:Choice xmlns:v="urn:schemas-microsoft-com:vml" Requires="v">
                <p:oleObj spid="_x0000_s3145"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5647726" y="4989115"/>
                        <a:ext cx="6544274" cy="1307867"/>
                      </a:xfrm>
                      <a:prstGeom prst="rect">
                        <a:avLst/>
                      </a:prstGeom>
                    </p:spPr>
                  </p:pic>
                </p:oleObj>
              </mc:Fallback>
            </mc:AlternateContent>
          </a:graphicData>
        </a:graphic>
      </p:graphicFrame>
    </p:spTree>
    <p:extLst>
      <p:ext uri="{BB962C8B-B14F-4D97-AF65-F5344CB8AC3E}">
        <p14:creationId xmlns:p14="http://schemas.microsoft.com/office/powerpoint/2010/main" val="1008788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前面的四部分可以看作是问题的一步一步</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拆解</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，将其结合起来便得到了最终</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lastious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four parts can be seen as the gradual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reduction</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the original task, and we can get the eventual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recursion formula by combining the results.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slide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endParaRPr lang="zh-CN" altLang="en-US" dirty="0"/>
              </a:p>
            </p:txBody>
          </p:sp>
        </mc:Choice>
        <mc:Fallback>
          <p:sp>
            <p:nvSpPr>
              <p:cNvPr id="3" name="内容占位符 2">
                <a:extLst>
                  <a:ext uri="{FF2B5EF4-FFF2-40B4-BE49-F238E27FC236}">
                    <a16:creationId xmlns:a16="http://schemas.microsoft.com/office/drawing/2014/main" id="{C0CC9AB6-AF2B-4C5E-959A-8C807C6F7F94}"/>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4774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whole state of passenger velocities as the previous time step, as shown below.</a:t>
            </a: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291636887"/>
              </p:ext>
            </p:extLst>
          </p:nvPr>
        </p:nvGraphicFramePr>
        <p:xfrm>
          <a:off x="1958844" y="3656341"/>
          <a:ext cx="8274312" cy="2073899"/>
        </p:xfrm>
        <a:graphic>
          <a:graphicData uri="http://schemas.openxmlformats.org/presentationml/2006/ole">
            <mc:AlternateContent xmlns:mc="http://schemas.openxmlformats.org/markup-compatibility/2006">
              <mc:Choice xmlns:v="urn:schemas-microsoft-com:vml" Requires="v">
                <p:oleObj spid="_x0000_s12325"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1958844" y="3656341"/>
                        <a:ext cx="8274312" cy="2073899"/>
                      </a:xfrm>
                      <a:prstGeom prst="rect">
                        <a:avLst/>
                      </a:prstGeom>
                    </p:spPr>
                  </p:pic>
                </p:oleObj>
              </mc:Fallback>
            </mc:AlternateContent>
          </a:graphicData>
        </a:graphic>
      </p:graphicFrame>
    </p:spTree>
    <p:extLst>
      <p:ext uri="{BB962C8B-B14F-4D97-AF65-F5344CB8AC3E}">
        <p14:creationId xmlns:p14="http://schemas.microsoft.com/office/powerpoint/2010/main" val="455103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factor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38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仔细看来，加入初始状态是确定的，那么让座时间便可以直接通过队列的顺序计算。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Under close inspection, the time to offer seats can be calculated if the original state is given.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对于某一行的乘客，由于不存在超到前面去的情况，到达这一行的乘客从前到后的顺序与他们一开始在队列中的顺序完全相同，因此可以据此事实直接计算。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passengers in a specific row, since it’s not allowed to surpass anyone before them, the arrival sequence of this row’s passengers is the same as their original position in the queue. Therefore, we can calculate the total time of offering seats directly based on the given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5571768" y="5421585"/>
            <a:ext cx="3289836" cy="1436415"/>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7733923" y="5878183"/>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endParaRPr lang="zh-CN" altLang="en-US" sz="1500" dirty="0"/>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3365977" y="3346263"/>
            <a:ext cx="5460047" cy="2383977"/>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3993873" y="5814636"/>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2412173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我们在每一个时间步长中递归地计算每一位乘客的</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。在这里，我们仅此一次地使用下标来表示乘客在队中的位置。下标越小表示该乘客在当时越靠前。</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recursively calculate the </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every passenger in every time step. Here and for the only time, we’ll use the subscript to represent the passenger’s position in the current queue. The smaller the subscript is, the more to the front of the queue a passenger is.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193" name="AxMath" r:id="rId5" imgW="5717880" imgH="390960" progId="Equation.AxMath">
                  <p:embed/>
                </p:oleObj>
              </mc:Choice>
              <mc:Fallback>
                <p:oleObj name="AxMath" r:id="rId5" imgW="5717880" imgH="390960" progId="Equation.AxMath">
                  <p:embed/>
                  <p:pic>
                    <p:nvPicPr>
                      <p:cNvPr id="2" name="对象 1"/>
                      <p:cNvPicPr/>
                      <p:nvPr/>
                    </p:nvPicPr>
                    <p:blipFill>
                      <a:blip r:embed="rId6"/>
                      <a:stretch>
                        <a:fillRect/>
                      </a:stretch>
                    </p:blipFill>
                    <p:spPr>
                      <a:xfrm>
                        <a:off x="1750114" y="3743738"/>
                        <a:ext cx="8691770" cy="593608"/>
                      </a:xfrm>
                      <a:prstGeom prst="rect">
                        <a:avLst/>
                      </a:prstGeom>
                    </p:spPr>
                  </p:pic>
                </p:oleObj>
              </mc:Fallback>
            </mc:AlternateContent>
          </a:graphicData>
        </a:graphic>
      </p:graphicFrame>
    </p:spTree>
    <p:extLst>
      <p:ext uri="{BB962C8B-B14F-4D97-AF65-F5344CB8AC3E}">
        <p14:creationId xmlns:p14="http://schemas.microsoft.com/office/powerpoint/2010/main" val="208780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shown the mechanism, which fits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288"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289"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Tree>
    <p:extLst>
      <p:ext uri="{BB962C8B-B14F-4D97-AF65-F5344CB8AC3E}">
        <p14:creationId xmlns:p14="http://schemas.microsoft.com/office/powerpoint/2010/main" val="544925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the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model.</a:t>
            </a:r>
          </a:p>
          <a:p>
            <a:endParaRPr lang="zh-CN" altLang="en-US" sz="1500" dirty="0"/>
          </a:p>
        </p:txBody>
      </p:sp>
    </p:spTree>
    <p:extLst>
      <p:ext uri="{BB962C8B-B14F-4D97-AF65-F5344CB8AC3E}">
        <p14:creationId xmlns:p14="http://schemas.microsoft.com/office/powerpoint/2010/main" val="2505456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17FE54CA-A4C2-4833-933E-C4A3E65FB77D}"/>
              </a:ext>
            </a:extLst>
          </p:cNvPr>
          <p:cNvSpPr>
            <a:spLocks noGrp="1"/>
          </p:cNvSpPr>
          <p:nvPr>
            <p:ph type="title"/>
          </p:nvPr>
        </p:nvSpPr>
        <p:spPr/>
        <p:txBody>
          <a:bodyPr/>
          <a:lstStyle/>
          <a:p>
            <a:r>
              <a:rPr kumimoji="0" lang="zh-CN" altLang="en-US"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背景</a:t>
            </a:r>
            <a:b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br>
            <a:r>
              <a:rPr kumimoji="0" lang="en-US" altLang="zh-CN" sz="2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Background</a:t>
            </a:r>
            <a:endParaRPr lang="zh-CN" altLang="en-US" dirty="0"/>
          </a:p>
        </p:txBody>
      </p:sp>
      <p:pic>
        <p:nvPicPr>
          <p:cNvPr id="5" name="内容占位符 4">
            <a:extLst>
              <a:ext uri="{FF2B5EF4-FFF2-40B4-BE49-F238E27FC236}">
                <a16:creationId xmlns:a16="http://schemas.microsoft.com/office/drawing/2014/main" id="{2E90BD31-A862-4388-AC4D-4CEEBCA2A6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7446" y="2875120"/>
            <a:ext cx="10997107" cy="3011329"/>
          </a:xfrm>
        </p:spPr>
      </p:pic>
    </p:spTree>
    <p:extLst>
      <p:ext uri="{BB962C8B-B14F-4D97-AF65-F5344CB8AC3E}">
        <p14:creationId xmlns:p14="http://schemas.microsoft.com/office/powerpoint/2010/main" val="1701416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从停下放行李到就座的时间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336" name="AxMath" r:id="rId5" imgW="5991840" imgH="213840" progId="Equation.AxMath">
                  <p:embed/>
                </p:oleObj>
              </mc:Choice>
              <mc:Fallback>
                <p:oleObj name="AxMath" r:id="rId5" imgW="5991840" imgH="213840" progId="Equation.AxMath">
                  <p:embed/>
                  <p:pic>
                    <p:nvPicPr>
                      <p:cNvPr id="2" name="对象 1"/>
                      <p:cNvPicPr/>
                      <p:nvPr/>
                    </p:nvPicPr>
                    <p:blipFill>
                      <a:blip r:embed="rId6"/>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66845775"/>
              </p:ext>
            </p:extLst>
          </p:nvPr>
        </p:nvGraphicFramePr>
        <p:xfrm>
          <a:off x="2292367" y="4933687"/>
          <a:ext cx="7607263" cy="627403"/>
        </p:xfrm>
        <a:graphic>
          <a:graphicData uri="http://schemas.openxmlformats.org/presentationml/2006/ole">
            <mc:AlternateContent xmlns:mc="http://schemas.openxmlformats.org/markup-compatibility/2006">
              <mc:Choice xmlns:v="urn:schemas-microsoft-com:vml" Requires="v">
                <p:oleObj spid="_x0000_s7337" name="AxMath" r:id="rId7" imgW="4158000" imgH="342360" progId="Equation.AxMath">
                  <p:embed/>
                </p:oleObj>
              </mc:Choice>
              <mc:Fallback>
                <p:oleObj name="AxMath" r:id="rId7" imgW="4158000" imgH="342360" progId="Equation.AxMath">
                  <p:embed/>
                  <p:pic>
                    <p:nvPicPr>
                      <p:cNvPr id="4" name="对象 3"/>
                      <p:cNvPicPr/>
                      <p:nvPr/>
                    </p:nvPicPr>
                    <p:blipFill>
                      <a:blip r:embed="rId8"/>
                      <a:stretch>
                        <a:fillRect/>
                      </a:stretch>
                    </p:blipFill>
                    <p:spPr>
                      <a:xfrm>
                        <a:off x="2292367" y="4933687"/>
                        <a:ext cx="7607263" cy="627403"/>
                      </a:xfrm>
                      <a:prstGeom prst="rect">
                        <a:avLst/>
                      </a:prstGeom>
                    </p:spPr>
                  </p:pic>
                </p:oleObj>
              </mc:Fallback>
            </mc:AlternateContent>
          </a:graphicData>
        </a:graphic>
      </p:graphicFrame>
    </p:spTree>
    <p:extLst>
      <p:ext uri="{BB962C8B-B14F-4D97-AF65-F5344CB8AC3E}">
        <p14:creationId xmlns:p14="http://schemas.microsoft.com/office/powerpoint/2010/main" val="42769437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那么整个登机过程的时间为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386" name="AxMath" r:id="rId5" imgW="5991840" imgH="662760" progId="Equation.AxMath">
                  <p:embed/>
                </p:oleObj>
              </mc:Choice>
              <mc:Fallback>
                <p:oleObj name="AxMath" r:id="rId5" imgW="5991840" imgH="662760" progId="Equation.AxMath">
                  <p:embed/>
                  <p:pic>
                    <p:nvPicPr>
                      <p:cNvPr id="2" name="对象 1"/>
                      <p:cNvPicPr/>
                      <p:nvPr/>
                    </p:nvPicPr>
                    <p:blipFill>
                      <a:blip r:embed="rId6"/>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387" name="AxMath" r:id="rId7" imgW="1114200" imgH="282960" progId="Equation.AxMath">
                  <p:embed/>
                </p:oleObj>
              </mc:Choice>
              <mc:Fallback>
                <p:oleObj name="AxMath" r:id="rId7" imgW="1114200" imgH="282960" progId="Equation.AxMath">
                  <p:embed/>
                  <p:pic>
                    <p:nvPicPr>
                      <p:cNvPr id="8" name="对象 7"/>
                      <p:cNvPicPr/>
                      <p:nvPr/>
                    </p:nvPicPr>
                    <p:blipFill>
                      <a:blip r:embed="rId8"/>
                      <a:stretch>
                        <a:fillRect/>
                      </a:stretch>
                    </p:blipFill>
                    <p:spPr>
                      <a:xfrm>
                        <a:off x="5239265" y="4565057"/>
                        <a:ext cx="1713471" cy="434470"/>
                      </a:xfrm>
                      <a:prstGeom prst="rect">
                        <a:avLst/>
                      </a:prstGeom>
                    </p:spPr>
                  </p:pic>
                </p:oleObj>
              </mc:Fallback>
            </mc:AlternateContent>
          </a:graphicData>
        </a:graphic>
      </p:graphicFrame>
    </p:spTree>
    <p:extLst>
      <p:ext uri="{BB962C8B-B14F-4D97-AF65-F5344CB8AC3E}">
        <p14:creationId xmlns:p14="http://schemas.microsoft.com/office/powerpoint/2010/main" val="3010849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265" name="AxMath" r:id="rId5" imgW="2198160" imgH="366120" progId="Equation.AxMath">
                  <p:embed/>
                </p:oleObj>
              </mc:Choice>
              <mc:Fallback>
                <p:oleObj name="AxMath" r:id="rId5" imgW="2198160" imgH="366120" progId="Equation.AxMath">
                  <p:embed/>
                  <p:pic>
                    <p:nvPicPr>
                      <p:cNvPr id="2" name="对象 1"/>
                      <p:cNvPicPr/>
                      <p:nvPr/>
                    </p:nvPicPr>
                    <p:blipFill>
                      <a:blip r:embed="rId6"/>
                      <a:stretch>
                        <a:fillRect/>
                      </a:stretch>
                    </p:blipFill>
                    <p:spPr>
                      <a:xfrm>
                        <a:off x="4232684" y="6236447"/>
                        <a:ext cx="3726630" cy="621553"/>
                      </a:xfrm>
                      <a:prstGeom prst="rect">
                        <a:avLst/>
                      </a:prstGeom>
                    </p:spPr>
                  </p:pic>
                </p:oleObj>
              </mc:Fallback>
            </mc:AlternateContent>
          </a:graphicData>
        </a:graphic>
      </p:graphicFrame>
    </p:spTree>
    <p:extLst>
      <p:ext uri="{BB962C8B-B14F-4D97-AF65-F5344CB8AC3E}">
        <p14:creationId xmlns:p14="http://schemas.microsoft.com/office/powerpoint/2010/main" val="3158292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to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minimise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total time,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velocity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minimised</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sz="1500" dirty="0"/>
          </a:p>
        </p:txBody>
      </p:sp>
    </p:spTree>
    <p:extLst>
      <p:ext uri="{BB962C8B-B14F-4D97-AF65-F5344CB8AC3E}">
        <p14:creationId xmlns:p14="http://schemas.microsoft.com/office/powerpoint/2010/main" val="4055360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velocity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an extended period of time.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total time.</a:t>
            </a:r>
          </a:p>
          <a:p>
            <a:endParaRPr lang="zh-CN" altLang="en-US" sz="1500" dirty="0"/>
          </a:p>
        </p:txBody>
      </p:sp>
    </p:spTree>
    <p:extLst>
      <p:ext uri="{BB962C8B-B14F-4D97-AF65-F5344CB8AC3E}">
        <p14:creationId xmlns:p14="http://schemas.microsoft.com/office/powerpoint/2010/main" val="2047378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spTree>
    <p:extLst>
      <p:ext uri="{BB962C8B-B14F-4D97-AF65-F5344CB8AC3E}">
        <p14:creationId xmlns:p14="http://schemas.microsoft.com/office/powerpoint/2010/main" val="3833897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V="1">
            <a:off x="1212139" y="5280945"/>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9" name="标题 3">
            <a:extLst>
              <a:ext uri="{FF2B5EF4-FFF2-40B4-BE49-F238E27FC236}">
                <a16:creationId xmlns:a16="http://schemas.microsoft.com/office/drawing/2014/main" id="{8AD24FD5-D038-4C44-8C05-2E044840997F}"/>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pic>
        <p:nvPicPr>
          <p:cNvPr id="12" name="内容占位符 11">
            <a:extLst>
              <a:ext uri="{FF2B5EF4-FFF2-40B4-BE49-F238E27FC236}">
                <a16:creationId xmlns:a16="http://schemas.microsoft.com/office/drawing/2014/main" id="{493C1976-DF83-48BE-84DE-FC1B4ECCEC3E}"/>
              </a:ext>
            </a:extLst>
          </p:cNvPr>
          <p:cNvPicPr>
            <a:picLocks noGrp="1" noChangeAspect="1"/>
          </p:cNvPicPr>
          <p:nvPr>
            <p:ph idx="1"/>
          </p:nvPr>
        </p:nvPicPr>
        <p:blipFill>
          <a:blip r:embed="rId3"/>
          <a:stretch>
            <a:fillRect/>
          </a:stretch>
        </p:blipFill>
        <p:spPr>
          <a:xfrm>
            <a:off x="3441513" y="2222500"/>
            <a:ext cx="5308974" cy="3636963"/>
          </a:xfrm>
          <a:prstGeom prst="rect">
            <a:avLst/>
          </a:prstGeom>
        </p:spPr>
      </p:pic>
    </p:spTree>
    <p:extLst>
      <p:ext uri="{BB962C8B-B14F-4D97-AF65-F5344CB8AC3E}">
        <p14:creationId xmlns:p14="http://schemas.microsoft.com/office/powerpoint/2010/main" val="2982919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离机与登机的等效性证明</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Proof of Equality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对于每名乘客来说，其离机过程就是其登机过程的逆过程：其运动过程恰好完全相反，从取出行李，经过走廊到抵达飞机入口。</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the reverse of the boarding process: the motivation is quite the opposite, from getting the luggage out, going through the aisle, to reaching the aircraft entrance.</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因此，由于过程相似，显然我们可以得到，离机的最佳策略和登机类似，也要让过道尽量被占用，以达到最高的并行性。</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because of the similar process, it’s evident that the best disembarking strategy is identical to embarking: to make sure the aisles are used to </a:t>
            </a:r>
            <a:r>
              <a:rPr lang="en-US" altLang="zh-CN" sz="1500" dirty="0" err="1">
                <a:latin typeface="Times New Roman" panose="02020603050405020304" pitchFamily="18" charset="0"/>
                <a:cs typeface="Times New Roman" panose="02020603050405020304" pitchFamily="18" charset="0"/>
              </a:rPr>
              <a:t>maximise</a:t>
            </a:r>
            <a:r>
              <a:rPr lang="en-US" altLang="zh-CN" sz="1500" dirty="0">
                <a:latin typeface="Times New Roman" panose="02020603050405020304" pitchFamily="18" charset="0"/>
                <a:cs typeface="Times New Roman" panose="02020603050405020304" pitchFamily="18" charset="0"/>
              </a:rPr>
              <a:t> the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然而，不同点是，在离机过程中，由于乘客都忙于取行李，根本不存在让位的可能（因为走廊被堵住）。因此，每一排上乘客的离机顺序就是简单的从外到内。由于离机时每一个走廊单元格都能被拿行李或缓慢行进的乘客占用，相当于乘客以理想方式排队，并行性高于登机，因此离机所需时间会短于登机。</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However, the difference is that during disembarking, there’s no possibility of offering cells for the aisle is blocked when passengers are getting the luggage out. Thus the disembarking sequence of each row is simply aisle to window. All the aisle cells can be occupied, passengers getting luggage out or walking slowly, the same as queuing in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 time needed is shorter than boarding.</a:t>
            </a:r>
          </a:p>
        </p:txBody>
      </p:sp>
    </p:spTree>
    <p:extLst>
      <p:ext uri="{BB962C8B-B14F-4D97-AF65-F5344CB8AC3E}">
        <p14:creationId xmlns:p14="http://schemas.microsoft.com/office/powerpoint/2010/main" val="1966574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p:txBody>
          <a:bodyPr anchor="b">
            <a:noAutofit/>
          </a:bodyPr>
          <a:lstStyle/>
          <a:p>
            <a:r>
              <a:rPr lang="zh-CN" altLang="en-US" dirty="0">
                <a:solidFill>
                  <a:srgbClr val="FFFFFF"/>
                </a:solidFill>
                <a:latin typeface="Times New Roman" panose="02020603050405020304" pitchFamily="18" charset="0"/>
                <a:cs typeface="Times New Roman" panose="02020603050405020304" pitchFamily="18" charset="0"/>
              </a:rPr>
              <a:t>满意度指数</a:t>
            </a:r>
            <a:br>
              <a:rPr lang="en-US" altLang="zh-CN" dirty="0">
                <a:solidFill>
                  <a:srgbClr val="FFFFFF"/>
                </a:solidFill>
                <a:latin typeface="Times New Roman" panose="02020603050405020304" pitchFamily="18" charset="0"/>
                <a:cs typeface="Times New Roman" panose="02020603050405020304" pitchFamily="18" charset="0"/>
              </a:rPr>
            </a:br>
            <a:r>
              <a:rPr lang="en-US" altLang="zh-CN" sz="2000" dirty="0">
                <a:solidFill>
                  <a:srgbClr val="FFFFFF"/>
                </a:solidFill>
                <a:latin typeface="Times New Roman" panose="02020603050405020304" pitchFamily="18" charset="0"/>
                <a:cs typeface="Times New Roman" panose="02020603050405020304" pitchFamily="18" charset="0"/>
              </a:rPr>
              <a:t>Satisfaction Index</a:t>
            </a:r>
            <a:endParaRPr lang="zh-CN" altLang="en-US" sz="2000"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818712" y="2222287"/>
            <a:ext cx="10554574" cy="4727153"/>
          </a:xfrm>
        </p:spPr>
        <p:txBody>
          <a:bodyPr anchor="t">
            <a:noAutofit/>
          </a:bodyPr>
          <a:lstStyle/>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rPr>
              <a:t>对于任意一种方案，乘客可能会由于某些因素而感到不满意。根据我们对现实生活中坐飞机的经历，有这样几个主要因素：</a:t>
            </a:r>
            <a:endParaRPr lang="en-US" altLang="zh-CN" sz="1500" b="1"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For whatever method, passengers may feel unsatisfied due to various reasons. According to our experience in real life, here are some significant factors: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这个因素的引入是为了考虑坐在同一排的同行（一般是家庭）的旅客被拆散登机带来的不满意度</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introduced to consider the dissatisfaction of the split of the fellow passengers (usually families) in the same row</a:t>
            </a:r>
          </a:p>
          <a:p>
            <a:pPr lvl="2">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这个因素因为误删没有在论文中显示，后文突然出现可能会显得突兀</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unexpectedly unshown in the essay, so it may be abrupt when appearing later</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a:t>
            </a:r>
          </a:p>
        </p:txBody>
      </p:sp>
    </p:spTree>
    <p:extLst>
      <p:ext uri="{BB962C8B-B14F-4D97-AF65-F5344CB8AC3E}">
        <p14:creationId xmlns:p14="http://schemas.microsoft.com/office/powerpoint/2010/main" val="1518204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a:extLst>
              <a:ext uri="{FF2B5EF4-FFF2-40B4-BE49-F238E27FC236}">
                <a16:creationId xmlns:a16="http://schemas.microsoft.com/office/drawing/2014/main" id="{F74534B8-96D4-4BE5-A088-A05F47A785E1}"/>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4E0C3EB-1768-4C67-B272-634C099FBE5D}"/>
              </a:ext>
            </a:extLst>
          </p:cNvPr>
          <p:cNvSpPr>
            <a:spLocks noGrp="1"/>
          </p:cNvSpPr>
          <p:nvPr>
            <p:ph idx="1"/>
          </p:nvPr>
        </p:nvSpPr>
        <p:spPr/>
        <p:txBody>
          <a:bodyPr anchor="t">
            <a:normAutofit lnSpcReduction="10000"/>
          </a:bodyPr>
          <a:lstStyle/>
          <a:p>
            <a:pPr>
              <a:buClr>
                <a:srgbClr val="110087"/>
              </a:buClr>
              <a:buSzPct val="88000"/>
              <a:buFont typeface="Wingdings" panose="05000000000000000000" pitchFamily="2" charset="2"/>
              <a:buChar char="p"/>
            </a:pPr>
            <a:r>
              <a:rPr lang="zh-CN" altLang="en-US" sz="16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6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6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a:t>
            </a:r>
            <a:r>
              <a:rPr lang="zh-CN" altLang="en-US" sz="1600" dirty="0">
                <a:latin typeface="Times New Roman" panose="02020603050405020304" pitchFamily="18" charset="0"/>
                <a:ea typeface="+mj-ea"/>
                <a:cs typeface="Times New Roman" panose="02020603050405020304" pitchFamily="18" charset="0"/>
              </a:rPr>
              <a:t>是为了标准化</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 is for </a:t>
            </a:r>
            <a:r>
              <a:rPr lang="en-US" altLang="zh-CN" sz="1600" dirty="0" err="1">
                <a:latin typeface="Times New Roman" panose="02020603050405020304" pitchFamily="18" charset="0"/>
                <a:ea typeface="+mj-ea"/>
                <a:cs typeface="Times New Roman" panose="02020603050405020304" pitchFamily="18" charset="0"/>
              </a:rPr>
              <a:t>standardisation</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其他数字是为了统一三个因素的量级（显然排队的时间长于让座的时间但让座引起的不满更大），同时第三个因素的影响也很大，但同行旅客占比较低</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The other figures are for uniting the magnitudes (obviously the time queuing is longer than the time offering seats, but the latter is more dissatisfying; the third factor is also essential, but there’re few fellow passengers</a:t>
            </a:r>
          </a:p>
          <a:p>
            <a:pPr lvl="2">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6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United magnitudes can make the ultimate dissatisfaction index combine the three indexes instead of tending to one of them</a:t>
            </a:r>
          </a:p>
        </p:txBody>
      </p:sp>
    </p:spTree>
    <p:extLst>
      <p:ext uri="{BB962C8B-B14F-4D97-AF65-F5344CB8AC3E}">
        <p14:creationId xmlns:p14="http://schemas.microsoft.com/office/powerpoint/2010/main" val="3698447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任务分割</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Our Work</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设计出一个</a:t>
            </a:r>
            <a:r>
              <a:rPr lang="zh-CN" altLang="en-US" sz="1500" b="1" dirty="0">
                <a:latin typeface="Times New Roman" panose="02020603050405020304" pitchFamily="18" charset="0"/>
                <a:cs typeface="Times New Roman" panose="02020603050405020304" pitchFamily="18" charset="0"/>
              </a:rPr>
              <a:t>可以计算出登机离机时间</a:t>
            </a:r>
            <a:r>
              <a:rPr lang="zh-CN" altLang="en-US" sz="1500" dirty="0">
                <a:latin typeface="Times New Roman" panose="02020603050405020304" pitchFamily="18" charset="0"/>
                <a:cs typeface="Times New Roman" panose="02020603050405020304" pitchFamily="18" charset="0"/>
              </a:rPr>
              <a:t>且可以</a:t>
            </a:r>
            <a:r>
              <a:rPr lang="zh-CN" altLang="en-US" sz="1500" b="1" dirty="0">
                <a:latin typeface="Times New Roman" panose="02020603050405020304" pitchFamily="18" charset="0"/>
                <a:cs typeface="Times New Roman" panose="02020603050405020304" pitchFamily="18" charset="0"/>
              </a:rPr>
              <a:t>应用于所有机型</a:t>
            </a:r>
            <a:r>
              <a:rPr lang="zh-CN" altLang="en-US" sz="1500" dirty="0">
                <a:latin typeface="Times New Roman" panose="02020603050405020304" pitchFamily="18" charset="0"/>
                <a:cs typeface="Times New Roman" panose="02020603050405020304" pitchFamily="18" charset="0"/>
              </a:rPr>
              <a:t>的模型。</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Design a model that can </a:t>
            </a:r>
            <a:r>
              <a:rPr lang="en-US" altLang="zh-CN" sz="1500" b="1" i="0" dirty="0">
                <a:effectLst/>
                <a:latin typeface="Times New Roman" panose="02020603050405020304" pitchFamily="18" charset="0"/>
                <a:cs typeface="Times New Roman" panose="02020603050405020304" pitchFamily="18" charset="0"/>
              </a:rPr>
              <a:t>calculate the time required</a:t>
            </a:r>
            <a:r>
              <a:rPr lang="en-US" altLang="zh-CN" sz="1500" b="0" i="0" dirty="0">
                <a:effectLst/>
                <a:latin typeface="Times New Roman" panose="02020603050405020304" pitchFamily="18" charset="0"/>
                <a:cs typeface="Times New Roman" panose="02020603050405020304" pitchFamily="18" charset="0"/>
              </a:rPr>
              <a:t> to board and disembark, which can be </a:t>
            </a:r>
            <a:r>
              <a:rPr lang="en-US" altLang="zh-CN" sz="1500" b="1" i="0" dirty="0">
                <a:effectLst/>
                <a:latin typeface="Times New Roman" panose="02020603050405020304" pitchFamily="18" charset="0"/>
                <a:cs typeface="Times New Roman" panose="02020603050405020304" pitchFamily="18" charset="0"/>
              </a:rPr>
              <a:t>applied to all kinds of planes</a:t>
            </a:r>
            <a:r>
              <a:rPr lang="en-US" altLang="zh-CN" sz="1500" b="0" i="0" dirty="0">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在</a:t>
            </a:r>
            <a:r>
              <a:rPr lang="zh-CN" altLang="en-US" sz="1500" b="1" dirty="0">
                <a:latin typeface="Times New Roman" panose="02020603050405020304" pitchFamily="18" charset="0"/>
                <a:cs typeface="Times New Roman" panose="02020603050405020304" pitchFamily="18" charset="0"/>
              </a:rPr>
              <a:t>考虑不同情况</a:t>
            </a:r>
            <a:r>
              <a:rPr lang="zh-CN" altLang="en-US" sz="1500" dirty="0">
                <a:latin typeface="Times New Roman" panose="02020603050405020304" pitchFamily="18" charset="0"/>
                <a:cs typeface="Times New Roman" panose="02020603050405020304" pitchFamily="18" charset="0"/>
              </a:rPr>
              <a:t>，乘客满意度和突发状况的情况下优化模型，并根据模型结果</a:t>
            </a:r>
            <a:r>
              <a:rPr lang="zh-CN" altLang="en-US" sz="1500" b="1" dirty="0">
                <a:latin typeface="Times New Roman" panose="02020603050405020304" pitchFamily="18" charset="0"/>
                <a:cs typeface="Times New Roman" panose="02020603050405020304" pitchFamily="18" charset="0"/>
              </a:rPr>
              <a:t>初步制定出完整方案</a:t>
            </a:r>
            <a:r>
              <a:rPr lang="zh-CN" altLang="en-US" sz="1500" dirty="0">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Improve the model </a:t>
            </a:r>
            <a:r>
              <a:rPr lang="en-US" altLang="zh-CN" sz="1500" b="1" i="0" dirty="0">
                <a:effectLst/>
                <a:latin typeface="Times New Roman" panose="02020603050405020304" pitchFamily="18" charset="0"/>
                <a:cs typeface="Times New Roman" panose="02020603050405020304" pitchFamily="18" charset="0"/>
              </a:rPr>
              <a:t>considering different situations</a:t>
            </a:r>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satisfaction degree of passengers</a:t>
            </a:r>
            <a:r>
              <a:rPr lang="en-US" altLang="zh-CN" sz="1500" b="0" i="0" dirty="0">
                <a:effectLst/>
                <a:latin typeface="Times New Roman" panose="02020603050405020304" pitchFamily="18" charset="0"/>
                <a:cs typeface="Times New Roman" panose="02020603050405020304" pitchFamily="18" charset="0"/>
              </a:rPr>
              <a:t> and emergency events and </a:t>
            </a:r>
            <a:r>
              <a:rPr lang="en-US" altLang="zh-CN" sz="1500" b="1" i="0" dirty="0">
                <a:effectLst/>
                <a:latin typeface="Times New Roman" panose="02020603050405020304" pitchFamily="18" charset="0"/>
                <a:cs typeface="Times New Roman" panose="02020603050405020304" pitchFamily="18" charset="0"/>
              </a:rPr>
              <a:t>design a straightforward strategy </a:t>
            </a:r>
            <a:r>
              <a:rPr lang="en-US" altLang="zh-CN" sz="1500" b="0" i="0" dirty="0">
                <a:effectLst/>
                <a:latin typeface="Times New Roman" panose="02020603050405020304" pitchFamily="18" charset="0"/>
                <a:cs typeface="Times New Roman" panose="02020603050405020304" pitchFamily="18" charset="0"/>
              </a:rPr>
              <a:t>based on the results of our model.</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将我们的模型应用于</a:t>
            </a:r>
            <a:r>
              <a:rPr lang="zh-CN" altLang="en-US" sz="1500" b="1" dirty="0">
                <a:latin typeface="Times New Roman" panose="02020603050405020304" pitchFamily="18" charset="0"/>
                <a:cs typeface="Times New Roman" panose="02020603050405020304" pitchFamily="18" charset="0"/>
              </a:rPr>
              <a:t>真实飞机</a:t>
            </a:r>
            <a:r>
              <a:rPr lang="zh-CN" altLang="en-US" sz="1500" dirty="0">
                <a:latin typeface="Times New Roman" panose="02020603050405020304" pitchFamily="18" charset="0"/>
                <a:cs typeface="Times New Roman" panose="02020603050405020304" pitchFamily="18" charset="0"/>
              </a:rPr>
              <a:t>上，找到</a:t>
            </a:r>
            <a:r>
              <a:rPr lang="zh-CN" altLang="en-US" sz="1500" b="1" dirty="0">
                <a:latin typeface="Times New Roman" panose="02020603050405020304" pitchFamily="18" charset="0"/>
                <a:cs typeface="Times New Roman" panose="02020603050405020304" pitchFamily="18" charset="0"/>
              </a:rPr>
              <a:t>使登离机时间最小化</a:t>
            </a:r>
            <a:r>
              <a:rPr lang="zh-CN" altLang="en-US" sz="1500" dirty="0">
                <a:latin typeface="Times New Roman" panose="02020603050405020304" pitchFamily="18" charset="0"/>
                <a:cs typeface="Times New Roman" panose="02020603050405020304" pitchFamily="18" charset="0"/>
              </a:rPr>
              <a:t>的方案。</a:t>
            </a: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Apply our model to </a:t>
            </a:r>
            <a:r>
              <a:rPr lang="en-US" altLang="zh-CN" sz="1500" b="1" i="0" dirty="0">
                <a:effectLst/>
                <a:latin typeface="Times New Roman" panose="02020603050405020304" pitchFamily="18" charset="0"/>
                <a:cs typeface="Times New Roman" panose="02020603050405020304" pitchFamily="18" charset="0"/>
              </a:rPr>
              <a:t>real-life planes</a:t>
            </a:r>
            <a:r>
              <a:rPr lang="en-US" altLang="zh-CN" sz="1500" b="0" i="0" dirty="0">
                <a:effectLst/>
                <a:latin typeface="Times New Roman" panose="02020603050405020304" pitchFamily="18" charset="0"/>
                <a:cs typeface="Times New Roman" panose="02020603050405020304" pitchFamily="18" charset="0"/>
              </a:rPr>
              <a:t> and find out the best strategy which </a:t>
            </a:r>
            <a:r>
              <a:rPr lang="en-US" altLang="zh-CN" sz="1500" b="1" i="0" dirty="0" err="1">
                <a:effectLst/>
                <a:latin typeface="Times New Roman" panose="02020603050405020304" pitchFamily="18" charset="0"/>
                <a:cs typeface="Times New Roman" panose="02020603050405020304" pitchFamily="18" charset="0"/>
              </a:rPr>
              <a:t>minimises</a:t>
            </a:r>
            <a:r>
              <a:rPr lang="en-US" altLang="zh-CN" sz="1500" b="1" i="0" dirty="0">
                <a:effectLst/>
                <a:latin typeface="Times New Roman" panose="02020603050405020304" pitchFamily="18" charset="0"/>
                <a:cs typeface="Times New Roman" panose="02020603050405020304" pitchFamily="18" charset="0"/>
              </a:rPr>
              <a:t> the boarding and disembarking time</a:t>
            </a:r>
            <a:r>
              <a:rPr lang="en-US" altLang="zh-CN" sz="1500" b="0" i="0" dirty="0">
                <a:effectLst/>
                <a:latin typeface="Times New Roman" panose="02020603050405020304" pitchFamily="18" charset="0"/>
                <a:cs typeface="Times New Roman" panose="02020603050405020304" pitchFamily="18" charset="0"/>
              </a:rPr>
              <a:t>.</a:t>
            </a: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482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5029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56.33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Front to Back</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5029 Time Steps = 27 minutes and 56.33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x-none" sz="1500" b="1" dirty="0">
                    <a:latin typeface="Times New Roman" panose="02020603050405020304" pitchFamily="18" charset="0"/>
                    <a:ea typeface="宋体" panose="02010600030101010101" pitchFamily="2" charset="-122"/>
                    <a:cs typeface="Times New Roman" panose="02020603050405020304" pitchFamily="18" charset="0"/>
                  </a:rPr>
                  <a:t>由后</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4092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=854.01</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Back to Front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4092 Time Steps = 22 minutes and 44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=854.01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x-none" sz="1500" b="1" dirty="0">
                    <a:latin typeface="Times New Roman" panose="02020603050405020304" pitchFamily="18" charset="0"/>
                    <a:ea typeface="宋体" panose="02010600030101010101" pitchFamily="2" charset="-122"/>
                    <a:cs typeface="Times New Roman" panose="02020603050405020304" pitchFamily="18" charset="0"/>
                  </a:rPr>
                  <a:t>由</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窗户到走廊，随机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4347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4347 Time Steps = 24 minutes and 9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8209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由窗户到走廊，由后到前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4120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53.33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Back-to-front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4120 Time Steps = 22 minutes and 53.33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4398</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26</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=1501.17</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Front-to-back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4398 Time Steps = 24 minutes and 26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=1501.17</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4409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29.67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m:t>
                    </m:r>
                    <m:r>
                      <a:rPr lang="en-US" altLang="zh-CN" sz="1500" b="0" i="1" smtClean="0">
                        <a:latin typeface="Cambria Math" panose="02040503050406030204" pitchFamily="18" charset="0"/>
                        <a:cs typeface="Times New Roman" panose="02020603050405020304" pitchFamily="18" charset="0"/>
                      </a:rPr>
                      <m:t>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4409 Time Steps = 24 minutes and 29.67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9457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3770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58.67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3770 Time Steps = 20 minutes and 58.67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类</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3359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18</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39.67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=1383.59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Sub-Perfect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3359 Time Steps = 18 minutes and 39.67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=1383.59</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五块模式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4262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Five-Part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4262 Time Steps = 23 minutes and 40.67 seconds</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CN">
                    <a:noFill/>
                  </a:rPr>
                  <a:t> </a:t>
                </a:r>
              </a:p>
            </p:txBody>
          </p:sp>
        </mc:Fallback>
      </mc:AlternateContent>
    </p:spTree>
    <p:extLst>
      <p:ext uri="{BB962C8B-B14F-4D97-AF65-F5344CB8AC3E}">
        <p14:creationId xmlns:p14="http://schemas.microsoft.com/office/powerpoint/2010/main" val="3056516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09900" y="2224650"/>
            <a:ext cx="6172200" cy="3632662"/>
          </a:xfrm>
        </p:spPr>
      </p:pic>
    </p:spTree>
    <p:extLst>
      <p:ext uri="{BB962C8B-B14F-4D97-AF65-F5344CB8AC3E}">
        <p14:creationId xmlns:p14="http://schemas.microsoft.com/office/powerpoint/2010/main" val="1130272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figure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事实</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证明的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Facts</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Commonly 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图</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模型范例</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：放置行李时间影响比较（方差）</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：放置行李时间影响比较（总时间）</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：插队影响比较</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模型结构</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Model Structure</a:t>
            </a:r>
            <a:endParaRPr lang="zh-CN" altLang="en-US"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5777616" y="2758106"/>
            <a:ext cx="3569247" cy="523220"/>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本模型的结构</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：乘客人数减少影响比较</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553434" y="1975612"/>
            <a:ext cx="7067853" cy="4654066"/>
            <a:chOff x="2562074" y="1975612"/>
            <a:chExt cx="7067853" cy="46540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Flying Wing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Flying Wing</a:t>
              </a:r>
              <a:endParaRPr lang="zh-CN" altLang="en-US" sz="1500" dirty="0">
                <a:latin typeface="Times New Roman" panose="02020603050405020304" pitchFamily="18" charset="0"/>
                <a:ea typeface="宋体" panose="02010600030101010101" pitchFamily="2" charset="-122"/>
              </a:endParaRPr>
            </a:p>
          </p:txBody>
        </p:sp>
      </p:grpSp>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采用了三维坐标形式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将每一块看作互相独立的部分</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3839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343" b="1"/>
          <a:stretch/>
        </p:blipFill>
        <p:spPr>
          <a:xfrm>
            <a:off x="211084" y="1885951"/>
            <a:ext cx="11769833" cy="4467812"/>
          </a:xfrm>
          <a:prstGeom prst="rect">
            <a:avLst/>
          </a:prstGeom>
        </p:spPr>
      </p:pic>
      <p:sp>
        <p:nvSpPr>
          <p:cNvPr id="16" name="文本框 15"/>
          <p:cNvSpPr txBox="1"/>
          <p:nvPr/>
        </p:nvSpPr>
        <p:spPr>
          <a:xfrm>
            <a:off x="4191000" y="6180781"/>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TETA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TETA</a:t>
            </a:r>
            <a:endParaRPr lang="zh-CN" altLang="en-US" sz="15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9385469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应用到不同机型（准备部分）</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70782" y="2426397"/>
            <a:ext cx="10650436" cy="16194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33061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409" y="4567216"/>
            <a:ext cx="3565014" cy="213762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195" y="4414063"/>
            <a:ext cx="4667617" cy="2443937"/>
          </a:xfrm>
          <a:prstGeom prst="rect">
            <a:avLst/>
          </a:prstGeom>
        </p:spPr>
      </p:pic>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38AB469B-048D-40E9-90EE-A69BF287893F}"/>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主要思想</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Key Points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TETA</a:t>
            </a:r>
            <a:r>
              <a:rPr lang="zh-CN" altLang="en-US" sz="1500" dirty="0">
                <a:latin typeface="宋体" panose="02010600030101010101" pitchFamily="2" charset="-122"/>
                <a:ea typeface="宋体" panose="02010600030101010101" pitchFamily="2" charset="-122"/>
                <a:cs typeface="Times New Roman" panose="02020603050405020304" pitchFamily="18" charset="0"/>
              </a:rPr>
              <a:t>和</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Flying Wing</a:t>
            </a:r>
            <a:r>
              <a:rPr lang="zh-CN" altLang="en-US" sz="1500" dirty="0">
                <a:latin typeface="宋体" panose="02010600030101010101" pitchFamily="2" charset="-122"/>
                <a:ea typeface="宋体" panose="02010600030101010101" pitchFamily="2" charset="-122"/>
                <a:cs typeface="Times New Roman" panose="02020603050405020304" pitchFamily="18" charset="0"/>
              </a:rPr>
              <a:t>两种多过道的飞机，我们发现，它们可以按照分过道的不同分为几个较小的部分，这几个部分中的乘客在分过道上互不影响。因此，我们可以考虑将这些部分分治处理，每个部分中分别采用最优的登机策略。然后，因为前面已经证明了过道占得越满效率越高的结论，我们只需让主过道占得最满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TETA and Flying Wing, two kinds of multi-aisle aircrafts, we found that they can be divided into smaller parts according to aisles, and passengers in different parts won’t influence each other on part aisles. So we could consider respectively deal with these parts. We can use the best boarding sequence in each part. Then, for we’ve concluded that the best strategy is to make full use of the aisles, we only need to make sure the main aisle is full.</a:t>
            </a:r>
          </a:p>
          <a:p>
            <a:pPr>
              <a:buFont typeface="Wingdings" panose="05000000000000000000" pitchFamily="2" charset="2"/>
              <a:buChar char="p"/>
            </a:pPr>
            <a:endParaRPr lang="zh-CN" altLang="en-US" dirty="0"/>
          </a:p>
        </p:txBody>
      </p:sp>
    </p:spTree>
    <p:extLst>
      <p:ext uri="{BB962C8B-B14F-4D97-AF65-F5344CB8AC3E}">
        <p14:creationId xmlns:p14="http://schemas.microsoft.com/office/powerpoint/2010/main" val="20806033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7CBC1C1C-6DBB-4D5B-9526-495C299EC261}"/>
              </a:ext>
            </a:extLst>
          </p:cNvPr>
          <p:cNvSpPr>
            <a:spLocks noGrp="1"/>
          </p:cNvSpPr>
          <p:nvPr>
            <p:ph idx="1"/>
          </p:nvPr>
        </p:nvSpPr>
        <p:spPr>
          <a:xfrm>
            <a:off x="818712" y="2222287"/>
            <a:ext cx="3952985" cy="3636511"/>
          </a:xfrm>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因此，对于这一类的飞机，我们只需要预先将所有乘客按他们所在的小部分进行分组，将每组中的乘客按照组内的登机顺序进行排序，最后再确定组间乘客的登机先后顺序即可。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for this kind of aircrafts, we only need to divide the passengers into groups according to the parts they’re in and sort the passengers in each group according to the sequence of boarding within the group, and finally decide the sequence between groups.</a:t>
            </a:r>
            <a:endParaRPr lang="zh-CN" altLang="en-US" dirty="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4152" y="2404797"/>
            <a:ext cx="6345741" cy="3271489"/>
          </a:xfrm>
          <a:prstGeom prst="rect">
            <a:avLst/>
          </a:prstGeom>
        </p:spPr>
      </p:pic>
      <p:sp>
        <p:nvSpPr>
          <p:cNvPr id="3" name="文本框 2"/>
          <p:cNvSpPr txBox="1"/>
          <p:nvPr/>
        </p:nvSpPr>
        <p:spPr>
          <a:xfrm>
            <a:off x="6672815" y="5948856"/>
            <a:ext cx="3468414" cy="523220"/>
          </a:xfrm>
          <a:prstGeom prst="rect">
            <a:avLst/>
          </a:prstGeom>
          <a:noFill/>
        </p:spPr>
        <p:txBody>
          <a:bodyPr wrap="square" rtlCol="0">
            <a:spAutoFit/>
          </a:bodyPr>
          <a:lstStyle/>
          <a:p>
            <a:pPr algn="ctr"/>
            <a:r>
              <a:rPr lang="zh-CN" altLang="en-US" sz="1400" dirty="0">
                <a:latin typeface="宋体" panose="02010600030101010101" pitchFamily="2" charset="-122"/>
              </a:rPr>
              <a:t>图 理想登机方案</a:t>
            </a:r>
            <a:endParaRPr lang="en-US" altLang="zh-CN" sz="1400" dirty="0">
              <a:latin typeface="宋体" panose="02010600030101010101" pitchFamily="2" charset="-122"/>
            </a:endParaRPr>
          </a:p>
          <a:p>
            <a:pPr algn="ctr"/>
            <a:r>
              <a:rPr lang="en-US" altLang="zh-CN" sz="1400" dirty="0">
                <a:latin typeface="Times New Roman" panose="02020603050405020304" pitchFamily="18" charset="0"/>
                <a:cs typeface="Times New Roman" panose="02020603050405020304" pitchFamily="18" charset="0"/>
              </a:rPr>
              <a:t>Fig. Ideal Boarding Scheme</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47927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内容占位符 6">
            <a:extLst>
              <a:ext uri="{FF2B5EF4-FFF2-40B4-BE49-F238E27FC236}">
                <a16:creationId xmlns:a16="http://schemas.microsoft.com/office/drawing/2014/main" id="{7D3D2598-E01D-4FA8-8E32-3106A0BBB52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53989" y="2937467"/>
            <a:ext cx="3084022" cy="2207029"/>
          </a:xfrm>
          <a:prstGeom prst="rect">
            <a:avLst/>
          </a:prstGeom>
        </p:spPr>
      </p:pic>
      <p:sp>
        <p:nvSpPr>
          <p:cNvPr id="6" name="内容占位符 3">
            <a:extLst>
              <a:ext uri="{FF2B5EF4-FFF2-40B4-BE49-F238E27FC236}">
                <a16:creationId xmlns:a16="http://schemas.microsoft.com/office/drawing/2014/main" id="{7CBC1C1C-6DBB-4D5B-9526-495C299EC261}"/>
              </a:ext>
            </a:extLst>
          </p:cNvPr>
          <p:cNvSpPr txBox="1">
            <a:spLocks/>
          </p:cNvSpPr>
          <p:nvPr/>
        </p:nvSpPr>
        <p:spPr>
          <a:xfrm>
            <a:off x="524424" y="2222287"/>
            <a:ext cx="4709729" cy="4956279"/>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显然，由于外侧组的乘客可能会堵住主过道影响内侧组的乘客登机，为了确保过道的使用效率，我们应当让内侧组的乘客先登机。同时，为了防止内侧组有人就座之后带来的空单元格，我们决定在外侧组的一些乘客登机之后再安排几个内侧组的乘客，用来补齐这些空单元格。</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Obviously, passengers in the outer groups may block the main aisle and influence inner group passengers’ boarding, so we should first board inner group passengers to ensure aisles' efficiency. Meanwhile, to prevent empty cells caused by seated inner group passengers, we decided to arrange a few inner group passengers after some outer group passengers have boarded, to fill up the empty cells.</a:t>
            </a:r>
          </a:p>
          <a:p>
            <a:pPr>
              <a:buFont typeface="Wingdings" panose="05000000000000000000" pitchFamily="2" charset="2"/>
              <a:buChar char="p"/>
            </a:pPr>
            <a:endParaRPr lang="zh-CN" altLang="en-US" dirty="0">
              <a:latin typeface="宋体" panose="02010600030101010101" pitchFamily="2" charset="-122"/>
            </a:endParaRPr>
          </a:p>
        </p:txBody>
      </p:sp>
    </p:spTree>
    <p:extLst>
      <p:ext uri="{BB962C8B-B14F-4D97-AF65-F5344CB8AC3E}">
        <p14:creationId xmlns:p14="http://schemas.microsoft.com/office/powerpoint/2010/main" val="7971022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优点</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准确性</a:t>
            </a:r>
            <a:endParaRPr lang="en-US" altLang="zh-CN" sz="1500" b="1" dirty="0"/>
          </a:p>
          <a:p>
            <a:pPr>
              <a:buFont typeface="Wingdings" panose="05000000000000000000" pitchFamily="2" charset="2"/>
              <a:buChar char="p"/>
            </a:pPr>
            <a:r>
              <a:rPr lang="zh-CN" altLang="en-US" sz="1500" b="1" dirty="0"/>
              <a:t>多样性</a:t>
            </a:r>
            <a:endParaRPr lang="en-US" altLang="zh-CN" sz="1500" b="1" dirty="0"/>
          </a:p>
          <a:p>
            <a:pPr>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endParaRPr lang="en-US" altLang="zh-CN" sz="1500" b="1" dirty="0"/>
          </a:p>
        </p:txBody>
      </p:sp>
    </p:spTree>
    <p:extLst>
      <p:ext uri="{BB962C8B-B14F-4D97-AF65-F5344CB8AC3E}">
        <p14:creationId xmlns:p14="http://schemas.microsoft.com/office/powerpoint/2010/main" val="23620671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167CF8B4-B49D-4D50-A06E-34318B877415}"/>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缺点</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复杂性</a:t>
            </a:r>
            <a:endParaRPr lang="en-US" altLang="zh-CN" sz="1500" b="1" dirty="0"/>
          </a:p>
          <a:p>
            <a:pPr>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a:buFont typeface="Wingdings" panose="05000000000000000000" pitchFamily="2" charset="2"/>
              <a:buChar char="p"/>
            </a:pPr>
            <a:endParaRPr lang="en-US" altLang="zh-CN" sz="1500" b="1" dirty="0"/>
          </a:p>
        </p:txBody>
      </p:sp>
    </p:spTree>
    <p:extLst>
      <p:ext uri="{BB962C8B-B14F-4D97-AF65-F5344CB8AC3E}">
        <p14:creationId xmlns:p14="http://schemas.microsoft.com/office/powerpoint/2010/main" val="3779251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每名乘客都会将自己的行李放在自己座位的正上方。</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each passenger, their luggage is put on the rack above them.</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航空公司一般都会保证这件事，以避免不必要的拥堵。</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Airlines usually ensure this fact to </a:t>
            </a:r>
            <a:r>
              <a:rPr kumimoji="0" lang="en-US" altLang="zh-CN" sz="1500" b="0" i="0" u="none" strike="noStrike" kern="1200" cap="none" spc="0" normalizeH="0" baseline="0" noProof="0" dirty="0" err="1">
                <a:ln>
                  <a:noFill/>
                </a:ln>
                <a:solidFill>
                  <a:prstClr val="black"/>
                </a:solidFill>
                <a:effectLst/>
                <a:uLnTx/>
                <a:uFillTx/>
                <a:latin typeface="Times New Roman" panose="02020603050405020304" pitchFamily="18" charset="0"/>
                <a:ea typeface="+mj-ea"/>
                <a:cs typeface="Times New Roman" panose="02020603050405020304" pitchFamily="18" charset="0"/>
              </a:rPr>
              <a:t>minimise</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unnecessary congestion.</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所有乘客的取行李和放行李的标准时间都相同。</a:t>
            </a: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a specific passenger, the time to lay down his luggage and remove it is the same.</a:t>
            </a:r>
          </a:p>
          <a:p>
            <a:pPr lvl="1" defTabSz="914400">
              <a:spcBef>
                <a:spcPts val="0"/>
              </a:spcBef>
              <a:spcAft>
                <a:spcPts val="0"/>
              </a:spcAft>
              <a:buClrTx/>
              <a:buFont typeface="Wingdings" panose="05000000000000000000" pitchFamily="2" charset="2"/>
              <a:buChar char="p"/>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这一过程可以被数学地看作可逆的（想象时间倒流）。</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process can be mathematically acknowledged as reversible (Consider when time relapses).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为了提供乘客最好的飞行体验，航空公司需要找到一个既能满足乘客需要又能最大化载客量的列间距。</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To provide the passengers with the best flying experience, the airline company needs to find a width between rows that will satisfy the needs of people and </a:t>
            </a:r>
            <a:r>
              <a:rPr kumimoji="0" lang="en-US" altLang="zh-CN" sz="1500" b="0" i="0" u="none" strike="noStrike" kern="1200" cap="none" spc="0" normalizeH="0" baseline="0" noProof="0" dirty="0" err="1">
                <a:ln>
                  <a:noFill/>
                </a:ln>
                <a:solidFill>
                  <a:prstClr val="black"/>
                </a:solidFill>
                <a:effectLst/>
                <a:uLnTx/>
                <a:uFillTx/>
                <a:latin typeface="Times New Roman" panose="02020603050405020304" pitchFamily="18" charset="0"/>
                <a:ea typeface="+mj-ea"/>
                <a:cs typeface="Times New Roman" panose="02020603050405020304" pitchFamily="18" charset="0"/>
              </a:rPr>
              <a:t>maximise</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 plane’s capacity.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这可以把连续模型变为离散的</a:t>
            </a:r>
            <a:r>
              <a:rPr lang="zh-CN" altLang="en-US" sz="1500" b="1" dirty="0">
                <a:solidFill>
                  <a:srgbClr val="13009C"/>
                </a:solidFill>
                <a:latin typeface="Times New Roman" panose="02020603050405020304" pitchFamily="18" charset="0"/>
                <a:ea typeface="+mj-ea"/>
                <a:cs typeface="Times New Roman" panose="02020603050405020304" pitchFamily="18" charset="0"/>
              </a:rPr>
              <a:t>并</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简化计算。</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p>
        </p:txBody>
      </p:sp>
    </p:spTree>
    <p:extLst>
      <p:ext uri="{BB962C8B-B14F-4D97-AF65-F5344CB8AC3E}">
        <p14:creationId xmlns:p14="http://schemas.microsoft.com/office/powerpoint/2010/main" val="29536244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type="subTitle" idx="4294967295"/>
          </p:nvPr>
        </p:nvSpPr>
        <p:spPr>
          <a:xfrm>
            <a:off x="7859713" y="2233613"/>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err="1">
                <a:latin typeface="Times New Roman" panose="02020603050405020304" pitchFamily="18" charset="0"/>
                <a:cs typeface="Times New Roman" panose="02020603050405020304" pitchFamily="18" charset="0"/>
              </a:rPr>
              <a:t>Hommization</a:t>
            </a:r>
            <a:r>
              <a:rPr lang="en-US" altLang="zh-CN" sz="1500"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Tree>
    <p:extLst>
      <p:ext uri="{BB962C8B-B14F-4D97-AF65-F5344CB8AC3E}">
        <p14:creationId xmlns:p14="http://schemas.microsoft.com/office/powerpoint/2010/main" val="3086498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所有乘客在过道中的最大速度相等。</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passengers walk at the same speed on the aisles.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虽然会有年龄和性别造成的能量差异，乘客们在飞机上行走寻找座位的速度是差不多的。因此，我们可以忽略这一差异并假设所有乘客都以一个相同的理想速度行走。</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Though there are energy differences caused by age and sex, there is a slight difference in walking velocity when different passengers walk on a plane searching for their assigned seat. Therefore, we can neglect the difference and assume that all the passengers have the same speed.</a:t>
            </a:r>
          </a:p>
          <a:p>
            <a:pPr>
              <a:buFont typeface="Wingdings" panose="05000000000000000000" pitchFamily="2" charset="2"/>
              <a:buChar char="p"/>
            </a:pPr>
            <a:endParaRPr lang="en-US" altLang="zh-CN" sz="1500" dirty="0">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乘客只会朝着自己座位的方向移动，而不会往回走。</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Passengers never go backwards.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大多数乘客专注于找座位，因此他们很少迷路并走回头路。</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Most passengers are concentrated on finding their seat most. Therefore, they seldom miss their way and try to move backwards.</a:t>
            </a:r>
            <a:endParaRPr lang="en-US" altLang="zh-CN" sz="1500" dirty="0">
              <a:latin typeface="Times New Roman" panose="02020603050405020304" pitchFamily="18" charset="0"/>
              <a:ea typeface="+mj-ea"/>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098296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D2A1EF7C-5D2F-46A5-B76F-5AA49AFC3A93}"/>
              </a:ext>
            </a:extLst>
          </p:cNvPr>
          <p:cNvSpPr>
            <a:spLocks noGrp="1"/>
          </p:cNvSpPr>
          <p:nvPr>
            <p:ph type="title"/>
          </p:nvPr>
        </p:nvSpPr>
        <p:spPr/>
        <p:txBody>
          <a:bodyPr/>
          <a:lstStyle/>
          <a:p>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总假设</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982F987-2FA2-4184-9E1C-EB78DBBD8AEE}"/>
              </a:ext>
            </a:extLst>
          </p:cNvPr>
          <p:cNvSpPr>
            <a:spLocks noGrp="1"/>
          </p:cNvSpPr>
          <p:nvPr>
            <p:ph idx="1"/>
          </p:nvPr>
        </p:nvSpPr>
        <p:spPr/>
        <p:txBody>
          <a:bodyPr anchor="t">
            <a:norm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头等舱和商务舱乘客会优先登机。</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First and business class passengers are </a:t>
            </a:r>
            <a:r>
              <a:rPr kumimoji="0" lang="en-US" altLang="zh-CN" sz="1500" b="1" i="0" u="none" strike="noStrike" kern="1200" cap="none" spc="0" normalizeH="0" baseline="0" noProof="0" dirty="0" err="1">
                <a:ln>
                  <a:noFill/>
                </a:ln>
                <a:solidFill>
                  <a:srgbClr val="13009C"/>
                </a:solidFill>
                <a:effectLst/>
                <a:uLnTx/>
                <a:uFillTx/>
                <a:latin typeface="Times New Roman" panose="02020603050405020304" pitchFamily="18" charset="0"/>
                <a:ea typeface="+mj-ea"/>
                <a:cs typeface="Times New Roman" panose="02020603050405020304" pitchFamily="18" charset="0"/>
              </a:rPr>
              <a:t>prioritised</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 with respect to those of the economic class.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虽然（根据论文中的最终结果）这并不是对所有机型和乘客的最佳策略，让贵宾先登机会让他们更满足，从而增大航空公司收入。因此我们考虑这一因素以让模型更真实。</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Although (according to the ultimate results displayed in our essay), this is not the best boarding strategy for </a:t>
            </a:r>
            <a:r>
              <a:rPr lang="en-US" altLang="zh-CN" sz="1500" dirty="0">
                <a:solidFill>
                  <a:prstClr val="black"/>
                </a:solidFill>
                <a:latin typeface="Times New Roman" panose="02020603050405020304" pitchFamily="18" charset="0"/>
                <a:ea typeface="+mj-ea"/>
                <a:cs typeface="Times New Roman" panose="02020603050405020304" pitchFamily="18" charset="0"/>
              </a:rPr>
              <a:t>all types </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of plane and passengers, letting distinguished guests board first will give these passengers a sense of satisfaction and enlarge the airline company’s income. Therefore, we took this fact into consideration to make our model more realistic.</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乘客给其他乘客让座时的横移速度等于其在过道中的最大速度。</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horizontal velocity of passengers offering seats is equal to the maximum speed in the aisle.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在让座时，乘客不会被其他乘客堵住。并且由于手中行李和身边座位的影响差不多，我们可以假设乘客在飞机上的最大横移速度等于他们的最大走动速度。</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wouldn’t be blocked when offering seats. And it’s reasonable to assume that the horizontal and vertical velocity is approximately the same, for the impact of the luggage in hand and the seats beside a passenger are approximately the same.</a:t>
            </a:r>
          </a:p>
          <a:p>
            <a:pPr>
              <a:buFont typeface="Wingdings" panose="05000000000000000000" pitchFamily="2" charset="2"/>
              <a:buChar char="p"/>
            </a:pPr>
            <a:endParaRPr lang="zh-CN" altLang="en-US"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4183909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D76CBC1-B5C9-4665-8AA4-35AB22C4C40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5C42097-BE71-4363-8420-D7D8D168FF0E}"/>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每名乘客能携带的行李量有限</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There’s a limit on the amount of luggage each passenger can bring</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It’s (for time) the same as putting luggage into the rack if a passenger puts the luggage into the seat </a:t>
            </a:r>
          </a:p>
          <a:p>
            <a:pPr marL="0" indent="0" defTabSz="914400">
              <a:spcBef>
                <a:spcPts val="0"/>
              </a:spcBef>
              <a:spcAft>
                <a:spcPts val="0"/>
              </a:spcAft>
              <a:buClrTx/>
              <a:buNone/>
              <a:defRPr/>
            </a:pPr>
            <a:endParaRPr kumimoji="0" lang="en-US" altLang="zh-CN" sz="17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a:t>
            </a:r>
            <a:r>
              <a:rPr lang="zh-CN" altLang="en-US" sz="1500" b="1" dirty="0">
                <a:solidFill>
                  <a:srgbClr val="13009C"/>
                </a:solidFill>
                <a:latin typeface="Times New Roman" panose="02020603050405020304" pitchFamily="18" charset="0"/>
                <a:ea typeface="+mj-ea"/>
                <a:cs typeface="Times New Roman" panose="02020603050405020304" pitchFamily="18" charset="0"/>
              </a:rPr>
              <a:t>每时每刻会以其当时可能达到的最大速度行走</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Passengers always maintain their maximum theoretical speed at that time.</a:t>
            </a:r>
            <a:endParaRPr kumimoji="0" lang="en-US" altLang="zh-CN" sz="1500" b="0"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乘客一般会尽快就座，因此合理的假设是乘客总以可能的最大速度行进。</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usually want to get seated as quickly as possible, so it’s reasonable to assume that passengers always walk as quickly as possible.</a:t>
            </a:r>
            <a:endParaRPr lang="zh-CN" altLang="en-US" sz="15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789171003"/>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538</TotalTime>
  <Words>7486</Words>
  <Application>Microsoft Office PowerPoint</Application>
  <PresentationFormat>宽屏</PresentationFormat>
  <Paragraphs>707</Paragraphs>
  <Slides>60</Slides>
  <Notes>57</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60</vt:i4>
      </vt:variant>
    </vt:vector>
  </HeadingPairs>
  <TitlesOfParts>
    <vt:vector size="67" baseType="lpstr">
      <vt:lpstr>Wingdings</vt:lpstr>
      <vt:lpstr>Wingdings 2</vt:lpstr>
      <vt:lpstr>Cambria Math</vt:lpstr>
      <vt:lpstr>Times New Roman</vt:lpstr>
      <vt:lpstr>宋体</vt:lpstr>
      <vt:lpstr>引用</vt:lpstr>
      <vt:lpstr>AxMath</vt:lpstr>
      <vt:lpstr>登机与离机策略的最优化讨论 The Optimal Boarding &amp; Disembarking Method</vt:lpstr>
      <vt:lpstr>背景 Background</vt:lpstr>
      <vt:lpstr>背景 Background</vt:lpstr>
      <vt:lpstr>任务分割 Our Work</vt:lpstr>
      <vt:lpstr>模型结构 Model Structure</vt:lpstr>
      <vt:lpstr>总假设 General Assumptions</vt:lpstr>
      <vt:lpstr>总假设 General Assumptions</vt:lpstr>
      <vt:lpstr> 总假设 General Assumptions</vt:lpstr>
      <vt:lpstr>时间计算 - 假设 Assumptions for Time Calculating</vt:lpstr>
      <vt:lpstr>时间计算 - 假设 Assumptions for Time Calculating</vt:lpstr>
      <vt:lpstr>假设的解释 Justification for the Assumption</vt:lpstr>
      <vt:lpstr>定义 Definitions</vt:lpstr>
      <vt:lpstr>变量表 Notations</vt:lpstr>
      <vt:lpstr>变量表 Notations</vt:lpstr>
      <vt:lpstr>变量表 Notations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离机与登机的等效性证明 Proof of Equality Between Boarding and Disembarking</vt:lpstr>
      <vt:lpstr>满意度指数 Satisfaction Index</vt:lpstr>
      <vt:lpstr>满意度指数 Satisfaction Index</vt:lpstr>
      <vt:lpstr>模拟结果 Results of Simulation </vt:lpstr>
      <vt:lpstr>模拟结果 Results of Simulation</vt:lpstr>
      <vt:lpstr>模拟结果 Results of Simulation</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应用到不同机型（坐标划分） Application to Different Aircrafts (The division of coordinates)</vt:lpstr>
      <vt:lpstr>应用到不同机型（坐标划分） Application to Different Aircrafts (The division of coordinates)</vt:lpstr>
      <vt:lpstr>应用到不同机型（准备部分） Application to Different Aircrafts (Preparation)</vt:lpstr>
      <vt:lpstr>应用到不同机型 Application to Different Aircrafts</vt:lpstr>
      <vt:lpstr>应用到不同机型 Application to Different Aircrafts</vt:lpstr>
      <vt:lpstr>应用到不同机型 Application to Different Aircrafts</vt:lpstr>
      <vt:lpstr>优点 Strengths</vt:lpstr>
      <vt:lpstr>缺点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Shao Eason</cp:lastModifiedBy>
  <cp:revision>95</cp:revision>
  <dcterms:created xsi:type="dcterms:W3CDTF">2022-04-09T13:58:34Z</dcterms:created>
  <dcterms:modified xsi:type="dcterms:W3CDTF">2022-04-14T08:35:50Z</dcterms:modified>
</cp:coreProperties>
</file>